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8"/>
  </p:notesMasterIdLst>
  <p:handoutMasterIdLst>
    <p:handoutMasterId r:id="rId59"/>
  </p:handoutMasterIdLst>
  <p:sldIdLst>
    <p:sldId id="282" r:id="rId2"/>
    <p:sldId id="283" r:id="rId3"/>
    <p:sldId id="396" r:id="rId4"/>
    <p:sldId id="397" r:id="rId5"/>
    <p:sldId id="411" r:id="rId6"/>
    <p:sldId id="422" r:id="rId7"/>
    <p:sldId id="434" r:id="rId8"/>
    <p:sldId id="435" r:id="rId9"/>
    <p:sldId id="412" r:id="rId10"/>
    <p:sldId id="442" r:id="rId11"/>
    <p:sldId id="415" r:id="rId12"/>
    <p:sldId id="416" r:id="rId13"/>
    <p:sldId id="436" r:id="rId14"/>
    <p:sldId id="410" r:id="rId15"/>
    <p:sldId id="417" r:id="rId16"/>
    <p:sldId id="418" r:id="rId17"/>
    <p:sldId id="419" r:id="rId18"/>
    <p:sldId id="420" r:id="rId19"/>
    <p:sldId id="421" r:id="rId20"/>
    <p:sldId id="439" r:id="rId21"/>
    <p:sldId id="440" r:id="rId22"/>
    <p:sldId id="441" r:id="rId23"/>
    <p:sldId id="398" r:id="rId24"/>
    <p:sldId id="399" r:id="rId25"/>
    <p:sldId id="443" r:id="rId26"/>
    <p:sldId id="400" r:id="rId27"/>
    <p:sldId id="401" r:id="rId28"/>
    <p:sldId id="472" r:id="rId29"/>
    <p:sldId id="402" r:id="rId30"/>
    <p:sldId id="470" r:id="rId31"/>
    <p:sldId id="471" r:id="rId32"/>
    <p:sldId id="403" r:id="rId33"/>
    <p:sldId id="461" r:id="rId34"/>
    <p:sldId id="404" r:id="rId35"/>
    <p:sldId id="462" r:id="rId36"/>
    <p:sldId id="409" r:id="rId37"/>
    <p:sldId id="405" r:id="rId38"/>
    <p:sldId id="437" r:id="rId39"/>
    <p:sldId id="463" r:id="rId40"/>
    <p:sldId id="464" r:id="rId41"/>
    <p:sldId id="465" r:id="rId42"/>
    <p:sldId id="466" r:id="rId43"/>
    <p:sldId id="467" r:id="rId44"/>
    <p:sldId id="468" r:id="rId45"/>
    <p:sldId id="469" r:id="rId46"/>
    <p:sldId id="456" r:id="rId47"/>
    <p:sldId id="457" r:id="rId48"/>
    <p:sldId id="458" r:id="rId49"/>
    <p:sldId id="459" r:id="rId50"/>
    <p:sldId id="407" r:id="rId51"/>
    <p:sldId id="438" r:id="rId52"/>
    <p:sldId id="455" r:id="rId53"/>
    <p:sldId id="445" r:id="rId54"/>
    <p:sldId id="446" r:id="rId55"/>
    <p:sldId id="408" r:id="rId56"/>
    <p:sldId id="460" r:id="rId57"/>
  </p:sldIdLst>
  <p:sldSz cx="9144000" cy="6858000" type="screen4x3"/>
  <p:notesSz cx="6985000" cy="9283700"/>
  <p:custShowLst>
    <p:custShow name="Custom Show 1" id="0">
      <p:sldLst/>
    </p:custShow>
    <p:custShow name="Custom Show 2" id="1">
      <p:sldLst/>
    </p:custShow>
  </p:custShow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ob Staples" initials="JS" lastIdx="6" clrIdx="0">
    <p:extLst>
      <p:ext uri="{19B8F6BF-5375-455C-9EA6-DF929625EA0E}">
        <p15:presenceInfo xmlns:p15="http://schemas.microsoft.com/office/powerpoint/2012/main" userId="Jacob Staple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9F61"/>
    <a:srgbClr val="FF3300"/>
    <a:srgbClr val="FEF298"/>
    <a:srgbClr val="000000"/>
    <a:srgbClr val="111111"/>
    <a:srgbClr val="F49180"/>
    <a:srgbClr val="D09A00"/>
    <a:srgbClr val="FF7171"/>
    <a:srgbClr val="FCA192"/>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00" autoAdjust="0"/>
    <p:restoredTop sz="91389" autoAdjust="0"/>
  </p:normalViewPr>
  <p:slideViewPr>
    <p:cSldViewPr snapToGrid="0" snapToObjects="1">
      <p:cViewPr>
        <p:scale>
          <a:sx n="69" d="100"/>
          <a:sy n="69" d="100"/>
        </p:scale>
        <p:origin x="381" y="3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450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56550" y="0"/>
            <a:ext cx="3026833" cy="464503"/>
          </a:xfrm>
          <a:prstGeom prst="rect">
            <a:avLst/>
          </a:prstGeom>
        </p:spPr>
        <p:txBody>
          <a:bodyPr vert="horz" lIns="91440" tIns="45720" rIns="91440" bIns="45720" rtlCol="0"/>
          <a:lstStyle>
            <a:lvl1pPr algn="r">
              <a:defRPr sz="1200"/>
            </a:lvl1pPr>
          </a:lstStyle>
          <a:p>
            <a:fld id="{5BCC3BE5-7C0B-48D8-AA9C-758E2C87D26E}" type="datetimeFigureOut">
              <a:rPr lang="en-US" smtClean="0"/>
              <a:pPr/>
              <a:t>1/28/2017</a:t>
            </a:fld>
            <a:endParaRPr lang="en-US"/>
          </a:p>
        </p:txBody>
      </p:sp>
      <p:sp>
        <p:nvSpPr>
          <p:cNvPr id="4" name="Footer Placeholder 3"/>
          <p:cNvSpPr>
            <a:spLocks noGrp="1"/>
          </p:cNvSpPr>
          <p:nvPr>
            <p:ph type="ftr" sz="quarter" idx="2"/>
          </p:nvPr>
        </p:nvSpPr>
        <p:spPr>
          <a:xfrm>
            <a:off x="0" y="8817612"/>
            <a:ext cx="3026833" cy="46450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56550" y="8817612"/>
            <a:ext cx="3026833" cy="464503"/>
          </a:xfrm>
          <a:prstGeom prst="rect">
            <a:avLst/>
          </a:prstGeom>
        </p:spPr>
        <p:txBody>
          <a:bodyPr vert="horz" lIns="91440" tIns="45720" rIns="91440" bIns="45720" rtlCol="0" anchor="b"/>
          <a:lstStyle>
            <a:lvl1pPr algn="r">
              <a:defRPr sz="1200"/>
            </a:lvl1pPr>
          </a:lstStyle>
          <a:p>
            <a:fld id="{80E4D5FB-D3AB-4653-BEF0-A15876D55F25}" type="slidenum">
              <a:rPr lang="en-US" smtClean="0"/>
              <a:pPr/>
              <a:t>‹#›</a:t>
            </a:fld>
            <a:endParaRPr lang="en-US"/>
          </a:p>
        </p:txBody>
      </p:sp>
    </p:spTree>
    <p:extLst>
      <p:ext uri="{BB962C8B-B14F-4D97-AF65-F5344CB8AC3E}">
        <p14:creationId xmlns:p14="http://schemas.microsoft.com/office/powerpoint/2010/main" val="1163460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4185"/>
          </a:xfrm>
          <a:prstGeom prst="rect">
            <a:avLst/>
          </a:prstGeom>
        </p:spPr>
        <p:txBody>
          <a:bodyPr vert="horz" lIns="91440" tIns="45720" rIns="91440" bIns="45720" rtlCol="0"/>
          <a:lstStyle>
            <a:lvl1pPr algn="l" fontAlgn="auto">
              <a:spcBef>
                <a:spcPts val="0"/>
              </a:spcBef>
              <a:spcAft>
                <a:spcPts val="0"/>
              </a:spcAft>
              <a:defRPr sz="1200">
                <a:latin typeface="Arial"/>
                <a:ea typeface="+mn-ea"/>
                <a:cs typeface="+mn-cs"/>
              </a:defRPr>
            </a:lvl1pPr>
          </a:lstStyle>
          <a:p>
            <a:pPr>
              <a:defRPr/>
            </a:pPr>
            <a:endParaRPr lang="en-US"/>
          </a:p>
        </p:txBody>
      </p:sp>
      <p:sp>
        <p:nvSpPr>
          <p:cNvPr id="3" name="Date Placeholder 2"/>
          <p:cNvSpPr>
            <a:spLocks noGrp="1"/>
          </p:cNvSpPr>
          <p:nvPr>
            <p:ph type="dt" idx="1"/>
          </p:nvPr>
        </p:nvSpPr>
        <p:spPr>
          <a:xfrm>
            <a:off x="3956550" y="0"/>
            <a:ext cx="3026833" cy="464185"/>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FAE200BF-5E88-4F80-A965-989E962435C2}" type="datetime1">
              <a:rPr lang="en-US"/>
              <a:pPr/>
              <a:t>1/28/2017</a:t>
            </a:fld>
            <a:endParaRPr lang="en-US"/>
          </a:p>
        </p:txBody>
      </p:sp>
      <p:sp>
        <p:nvSpPr>
          <p:cNvPr id="4" name="Slide Image Placeholder 3"/>
          <p:cNvSpPr>
            <a:spLocks noGrp="1" noRot="1" noChangeAspect="1"/>
          </p:cNvSpPr>
          <p:nvPr>
            <p:ph type="sldImg" idx="2"/>
          </p:nvPr>
        </p:nvSpPr>
        <p:spPr>
          <a:xfrm>
            <a:off x="1171575" y="695325"/>
            <a:ext cx="4641850" cy="3481388"/>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98500" y="4409758"/>
            <a:ext cx="5588000" cy="4177665"/>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Footer Placeholder 5"/>
          <p:cNvSpPr>
            <a:spLocks noGrp="1"/>
          </p:cNvSpPr>
          <p:nvPr>
            <p:ph type="ftr" sz="quarter" idx="4"/>
          </p:nvPr>
        </p:nvSpPr>
        <p:spPr>
          <a:xfrm>
            <a:off x="0" y="8817904"/>
            <a:ext cx="3026833" cy="464185"/>
          </a:xfrm>
          <a:prstGeom prst="rect">
            <a:avLst/>
          </a:prstGeom>
        </p:spPr>
        <p:txBody>
          <a:bodyPr vert="horz" lIns="91440" tIns="45720" rIns="91440" bIns="45720" rtlCol="0" anchor="b"/>
          <a:lstStyle>
            <a:lvl1pPr algn="l" fontAlgn="auto">
              <a:spcBef>
                <a:spcPts val="0"/>
              </a:spcBef>
              <a:spcAft>
                <a:spcPts val="0"/>
              </a:spcAft>
              <a:defRPr sz="1200">
                <a:latin typeface="Arial"/>
                <a:ea typeface="+mn-ea"/>
                <a:cs typeface="+mn-cs"/>
              </a:defRPr>
            </a:lvl1pPr>
          </a:lstStyle>
          <a:p>
            <a:pPr>
              <a:defRPr/>
            </a:pPr>
            <a:endParaRPr lang="en-US"/>
          </a:p>
        </p:txBody>
      </p:sp>
      <p:sp>
        <p:nvSpPr>
          <p:cNvPr id="7" name="Slide Number Placeholder 6"/>
          <p:cNvSpPr>
            <a:spLocks noGrp="1"/>
          </p:cNvSpPr>
          <p:nvPr>
            <p:ph type="sldNum" sz="quarter" idx="5"/>
          </p:nvPr>
        </p:nvSpPr>
        <p:spPr>
          <a:xfrm>
            <a:off x="3956550" y="8817904"/>
            <a:ext cx="3026833" cy="464185"/>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C2035D20-666A-4D58-B2B9-83ED2AC52B6B}" type="slidenum">
              <a:rPr lang="en-US"/>
              <a:pPr/>
              <a:t>‹#›</a:t>
            </a:fld>
            <a:endParaRPr lang="en-US"/>
          </a:p>
        </p:txBody>
      </p:sp>
    </p:spTree>
    <p:extLst>
      <p:ext uri="{BB962C8B-B14F-4D97-AF65-F5344CB8AC3E}">
        <p14:creationId xmlns:p14="http://schemas.microsoft.com/office/powerpoint/2010/main" val="1498208076"/>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Arial"/>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Arial"/>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Arial"/>
        <a:ea typeface="ＭＳ Ｐゴシック" charset="-128"/>
        <a:cs typeface="+mn-cs"/>
      </a:defRPr>
    </a:lvl3pPr>
    <a:lvl4pPr marL="1371600" algn="l" defTabSz="457200" rtl="0" eaLnBrk="0" fontAlgn="base" hangingPunct="0">
      <a:spcBef>
        <a:spcPct val="30000"/>
      </a:spcBef>
      <a:spcAft>
        <a:spcPct val="0"/>
      </a:spcAft>
      <a:defRPr sz="1200" kern="1200">
        <a:solidFill>
          <a:schemeClr val="tx1"/>
        </a:solidFill>
        <a:latin typeface="Arial"/>
        <a:ea typeface="ＭＳ Ｐゴシック" charset="-128"/>
        <a:cs typeface="+mn-cs"/>
      </a:defRPr>
    </a:lvl4pPr>
    <a:lvl5pPr marL="1828800" algn="l" defTabSz="457200" rtl="0" eaLnBrk="0" fontAlgn="base" hangingPunct="0">
      <a:spcBef>
        <a:spcPct val="30000"/>
      </a:spcBef>
      <a:spcAft>
        <a:spcPct val="0"/>
      </a:spcAft>
      <a:defRPr sz="1200" kern="1200">
        <a:solidFill>
          <a:schemeClr val="tx1"/>
        </a:solidFill>
        <a:latin typeface="Arial"/>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2035D20-666A-4D58-B2B9-83ED2AC52B6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530462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Warfighter &amp; Mission Context </a:t>
            </a:r>
          </a:p>
          <a:p>
            <a:pPr>
              <a:buFont typeface="Arial" pitchFamily="34" charset="0"/>
              <a:buChar char="•"/>
            </a:pPr>
            <a:r>
              <a:rPr lang="en-US" dirty="0" smtClean="0"/>
              <a:t> who</a:t>
            </a:r>
          </a:p>
          <a:p>
            <a:pPr>
              <a:buFont typeface="Arial" pitchFamily="34" charset="0"/>
              <a:buChar char="•"/>
            </a:pPr>
            <a:r>
              <a:rPr lang="en-US" dirty="0" smtClean="0"/>
              <a:t> what</a:t>
            </a:r>
          </a:p>
          <a:p>
            <a:pPr>
              <a:buFont typeface="Arial" pitchFamily="34" charset="0"/>
              <a:buChar char="•"/>
            </a:pPr>
            <a:r>
              <a:rPr lang="en-US" dirty="0" smtClean="0"/>
              <a:t> when</a:t>
            </a:r>
          </a:p>
          <a:p>
            <a:pPr>
              <a:buFont typeface="Arial" pitchFamily="34" charset="0"/>
              <a:buChar char="•"/>
            </a:pPr>
            <a:r>
              <a:rPr lang="en-US" dirty="0" smtClean="0"/>
              <a:t> why</a:t>
            </a:r>
          </a:p>
          <a:p>
            <a:endParaRPr lang="en-US" dirty="0"/>
          </a:p>
        </p:txBody>
      </p:sp>
      <p:sp>
        <p:nvSpPr>
          <p:cNvPr id="4" name="Slide Number Placeholder 3"/>
          <p:cNvSpPr>
            <a:spLocks noGrp="1"/>
          </p:cNvSpPr>
          <p:nvPr>
            <p:ph type="sldNum" sz="quarter" idx="10"/>
          </p:nvPr>
        </p:nvSpPr>
        <p:spPr/>
        <p:txBody>
          <a:bodyPr/>
          <a:lstStyle/>
          <a:p>
            <a:pPr>
              <a:defRPr/>
            </a:pPr>
            <a:fld id="{0AC00148-BA58-4D5A-8F8C-BF80285C1DE5}" type="slidenum">
              <a:rPr lang="en-US" smtClean="0"/>
              <a:pPr>
                <a:defRPr/>
              </a:pPr>
              <a:t>19</a:t>
            </a:fld>
            <a:endParaRPr lang="en-US"/>
          </a:p>
        </p:txBody>
      </p:sp>
    </p:spTree>
    <p:extLst>
      <p:ext uri="{BB962C8B-B14F-4D97-AF65-F5344CB8AC3E}">
        <p14:creationId xmlns:p14="http://schemas.microsoft.com/office/powerpoint/2010/main" val="143246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for</a:t>
            </a:r>
            <a:r>
              <a:rPr lang="en-US" baseline="0" dirty="0" smtClean="0"/>
              <a:t> the speaker:  Stood up the platform, published the two CPs, have a vocabulary to represent the functional and </a:t>
            </a:r>
            <a:r>
              <a:rPr lang="en-US" baseline="0" dirty="0" err="1" smtClean="0"/>
              <a:t>extrafunctional</a:t>
            </a:r>
            <a:r>
              <a:rPr lang="en-US" baseline="0" dirty="0" smtClean="0"/>
              <a:t> aspects of the program and the ecosystem, have initial capabilities for program analysis to discover resource dependency and usage, DSL for checking, working DAS v1– not pretty looking or with nice interfaces– in process of integrated the upgrades of the components,  CP1 working in the DAS v1, CP2 is in process,  and also already started looking an enhancements to CPs that will stretch the limits of current analysis and synthesis capabilities. And started publishing..</a:t>
            </a:r>
          </a:p>
          <a:p>
            <a:endParaRPr lang="en-US" baseline="0" dirty="0" smtClean="0"/>
          </a:p>
          <a:p>
            <a:r>
              <a:rPr lang="en-US" baseline="0" dirty="0" smtClean="0"/>
              <a:t>List of publications</a:t>
            </a:r>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21</a:t>
            </a:fld>
            <a:endParaRPr lang="en-US"/>
          </a:p>
        </p:txBody>
      </p:sp>
    </p:spTree>
    <p:extLst>
      <p:ext uri="{BB962C8B-B14F-4D97-AF65-F5344CB8AC3E}">
        <p14:creationId xmlns:p14="http://schemas.microsoft.com/office/powerpoint/2010/main" val="331898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dirty="0" smtClean="0"/>
              <a:t>KR:</a:t>
            </a:r>
            <a:r>
              <a:rPr lang="en-US" baseline="0" dirty="0" smtClean="0"/>
              <a:t> Jacob’s stuff, vocabulary– distinction between semantic (what does this piece of code do)  and resource related (what does it depend on, what does it use, how much is needed to function) knowledge. Depends on program analysis for the resource part, and the human developer for the semantics part. This is also a candidate for transition– if there is a good visual explorer of the KB, human maintainers of ATAK/TAK server will benefit in debugging, and handling change requests.</a:t>
            </a:r>
            <a:endParaRPr lang="en-US" dirty="0" smtClean="0"/>
          </a:p>
          <a:p>
            <a:endParaRPr lang="en-US" dirty="0" smtClean="0"/>
          </a:p>
          <a:p>
            <a:r>
              <a:rPr lang="en-US" dirty="0" smtClean="0"/>
              <a:t>Resource usage inference: UCR, the hard</a:t>
            </a:r>
            <a:r>
              <a:rPr lang="en-US" baseline="0" dirty="0" smtClean="0"/>
              <a:t> problem here is that in many cases resource usage depends on other factors like inputs, transitivity and external factors. For example, how much bandwidth is used by a single attack client depends on the size of images being sent, how frequently they are being sent (these are highlighting dependency on inputs) but also whether there was a image transformer between the sensor and the actual sensor (this is highlighting the transitivity issue). Similarly, at the server side, which is responsible for disseminating the images, in addition to input and transitivity,  </a:t>
            </a:r>
            <a:r>
              <a:rPr lang="en-US" baseline="0" dirty="0" err="1" smtClean="0"/>
              <a:t>bw</a:t>
            </a:r>
            <a:r>
              <a:rPr lang="en-US" baseline="0" dirty="0" smtClean="0"/>
              <a:t> consumption will depend on how many clients are there. How do we discover these dependencies? Is program analysis (static, dynamic, </a:t>
            </a:r>
            <a:r>
              <a:rPr lang="en-US" baseline="0" dirty="0" err="1" smtClean="0"/>
              <a:t>concolic</a:t>
            </a:r>
            <a:r>
              <a:rPr lang="en-US" baseline="0" dirty="0" smtClean="0"/>
              <a:t>…) enough? Can this be combined with testing, mutation testing </a:t>
            </a:r>
            <a:r>
              <a:rPr lang="en-US" baseline="0" dirty="0" err="1" smtClean="0"/>
              <a:t>etc</a:t>
            </a:r>
            <a:r>
              <a:rPr lang="en-US" baseline="0" dirty="0" smtClean="0"/>
              <a:t>? This is the R&amp;D agenda this area is pushing.</a:t>
            </a:r>
            <a:endParaRPr lang="en-US" dirty="0" smtClean="0"/>
          </a:p>
          <a:p>
            <a:endParaRPr lang="en-US" dirty="0" smtClean="0"/>
          </a:p>
          <a:p>
            <a:r>
              <a:rPr lang="en-US" dirty="0" smtClean="0"/>
              <a:t>Resource</a:t>
            </a:r>
            <a:r>
              <a:rPr lang="en-US" baseline="0" dirty="0" smtClean="0"/>
              <a:t> types: Checking: is this a valid assignment. Selection: find a valid assignment from available choices. Choice: find the best choice, based on some criteria</a:t>
            </a:r>
          </a:p>
          <a:p>
            <a:r>
              <a:rPr lang="en-US" baseline="0" dirty="0" smtClean="0"/>
              <a:t>Eric W/student are working on this. The idea is to check, select, choose the DFU such that the resource requirements and resource availability can be analyzed as type analysis. This gives a formal backing for transformations/mutations that the </a:t>
            </a:r>
            <a:r>
              <a:rPr lang="en-US" baseline="0" dirty="0" err="1" smtClean="0"/>
              <a:t>IMMoRTALS</a:t>
            </a:r>
            <a:r>
              <a:rPr lang="en-US" baseline="0" dirty="0" smtClean="0"/>
              <a:t> DAS performs.</a:t>
            </a:r>
          </a:p>
          <a:p>
            <a:endParaRPr lang="en-US" baseline="0" dirty="0" smtClean="0"/>
          </a:p>
          <a:p>
            <a:r>
              <a:rPr lang="en-US" baseline="0" dirty="0" smtClean="0"/>
              <a:t>Efficient and novel use of mutation testing: this is Alex and </a:t>
            </a:r>
            <a:r>
              <a:rPr lang="en-US" baseline="0" dirty="0" err="1" smtClean="0"/>
              <a:t>Arpit</a:t>
            </a:r>
            <a:r>
              <a:rPr lang="en-US" baseline="0" dirty="0" smtClean="0"/>
              <a:t>,  the questions  we are trying to answer are as follows.</a:t>
            </a:r>
          </a:p>
          <a:p>
            <a:pPr marL="228600" indent="-228600">
              <a:buFont typeface="+mj-lt"/>
              <a:buAutoNum type="arabicPeriod"/>
            </a:pPr>
            <a:r>
              <a:rPr lang="en-US" baseline="0" dirty="0" smtClean="0"/>
              <a:t> Can we use mutation testing to discover dependency that perhaps is not possible to find by program analysis. How efficiently can we discover these dependency, what kind of dependencies can this technique discover?</a:t>
            </a:r>
          </a:p>
          <a:p>
            <a:pPr marL="228600" indent="-228600">
              <a:buFont typeface="+mj-lt"/>
              <a:buAutoNum type="arabicPeriod"/>
            </a:pPr>
            <a:r>
              <a:rPr lang="en-US" baseline="0" dirty="0" smtClean="0"/>
              <a:t>Can we find a reduced version of a program that preserves the semantic spec and mission requirement of the program, and how can we make this more efficient.  Especially, if we want to reduce the dependency on labeled tests, what additional information and in what form, can we make use of? Can we extend this technique to do something other than reduce, e.g., substitute?</a:t>
            </a:r>
          </a:p>
          <a:p>
            <a:endParaRPr lang="en-US" baseline="0" dirty="0" smtClean="0"/>
          </a:p>
          <a:p>
            <a:r>
              <a:rPr lang="en-US" baseline="0" dirty="0" smtClean="0"/>
              <a:t>Schema independent query system– This is </a:t>
            </a:r>
            <a:r>
              <a:rPr lang="en-US" baseline="0" dirty="0" err="1" smtClean="0"/>
              <a:t>Arash’s</a:t>
            </a:r>
            <a:r>
              <a:rPr lang="en-US" baseline="0" dirty="0" smtClean="0"/>
              <a:t> work.  The idea is that in many cases SA data is persisted in a DB, and the schema of the tables are  changed for performance or other reasons (e.g., merging two tables, splitting a table </a:t>
            </a:r>
            <a:r>
              <a:rPr lang="en-US" baseline="0" dirty="0" err="1" smtClean="0"/>
              <a:t>etc</a:t>
            </a:r>
            <a:r>
              <a:rPr lang="en-US" baseline="0" dirty="0" smtClean="0"/>
              <a:t>). The goal of this R&amp;D thrust is to learn to rewrite the queries against the new schema by looking at the current queries, current schema and the answers they return.  </a:t>
            </a:r>
            <a:r>
              <a:rPr lang="en-US" baseline="0" dirty="0" smtClean="0">
                <a:solidFill>
                  <a:srgbClr val="FF0000"/>
                </a:solidFill>
              </a:rPr>
              <a:t>Question for </a:t>
            </a:r>
            <a:r>
              <a:rPr lang="en-US" baseline="0" dirty="0" err="1" smtClean="0">
                <a:solidFill>
                  <a:srgbClr val="FF0000"/>
                </a:solidFill>
              </a:rPr>
              <a:t>Arash</a:t>
            </a:r>
            <a:r>
              <a:rPr lang="en-US" baseline="0" dirty="0" smtClean="0">
                <a:solidFill>
                  <a:srgbClr val="FF0000"/>
                </a:solidFill>
              </a:rPr>
              <a:t>: I know it is a different problem, but the audience may ask will you handle addition or deletion of columns, or changing types of the columns (say mm-</a:t>
            </a:r>
            <a:r>
              <a:rPr lang="en-US" baseline="0" dirty="0" err="1" smtClean="0">
                <a:solidFill>
                  <a:srgbClr val="FF0000"/>
                </a:solidFill>
              </a:rPr>
              <a:t>dd</a:t>
            </a:r>
            <a:r>
              <a:rPr lang="en-US" baseline="0" dirty="0" smtClean="0">
                <a:solidFill>
                  <a:srgbClr val="FF0000"/>
                </a:solidFill>
              </a:rPr>
              <a:t>-</a:t>
            </a:r>
            <a:r>
              <a:rPr lang="en-US" baseline="0" dirty="0" err="1" smtClean="0">
                <a:solidFill>
                  <a:srgbClr val="FF0000"/>
                </a:solidFill>
              </a:rPr>
              <a:t>yy</a:t>
            </a:r>
            <a:r>
              <a:rPr lang="en-US" baseline="0" dirty="0" smtClean="0">
                <a:solidFill>
                  <a:srgbClr val="FF0000"/>
                </a:solidFill>
              </a:rPr>
              <a:t> to mm-</a:t>
            </a:r>
            <a:r>
              <a:rPr lang="en-US" baseline="0" dirty="0" err="1" smtClean="0">
                <a:solidFill>
                  <a:srgbClr val="FF0000"/>
                </a:solidFill>
              </a:rPr>
              <a:t>dd</a:t>
            </a:r>
            <a:r>
              <a:rPr lang="en-US" baseline="0" dirty="0" smtClean="0">
                <a:solidFill>
                  <a:srgbClr val="FF0000"/>
                </a:solidFill>
              </a:rPr>
              <a:t>-</a:t>
            </a:r>
            <a:r>
              <a:rPr lang="en-US" baseline="0" dirty="0" err="1" smtClean="0">
                <a:solidFill>
                  <a:srgbClr val="FF0000"/>
                </a:solidFill>
              </a:rPr>
              <a:t>yyyy</a:t>
            </a:r>
            <a:r>
              <a:rPr lang="en-US" baseline="0" dirty="0" smtClean="0">
                <a:solidFill>
                  <a:srgbClr val="FF0000"/>
                </a:solidFill>
              </a:rPr>
              <a:t>,  string to number </a:t>
            </a:r>
            <a:r>
              <a:rPr lang="en-US" baseline="0" dirty="0" err="1" smtClean="0">
                <a:solidFill>
                  <a:srgbClr val="FF0000"/>
                </a:solidFill>
              </a:rPr>
              <a:t>etc</a:t>
            </a:r>
            <a:r>
              <a:rPr lang="en-US" baseline="0" dirty="0" smtClean="0">
                <a:solidFill>
                  <a:srgbClr val="FF0000"/>
                </a:solidFill>
              </a:rPr>
              <a:t>)</a:t>
            </a:r>
          </a:p>
          <a:p>
            <a:endParaRPr lang="en-US" baseline="0" dirty="0" smtClean="0">
              <a:solidFill>
                <a:srgbClr val="FF0000"/>
              </a:solidFill>
            </a:endParaRPr>
          </a:p>
          <a:p>
            <a:r>
              <a:rPr lang="en-US" baseline="0" dirty="0" smtClean="0">
                <a:solidFill>
                  <a:srgbClr val="FF0000"/>
                </a:solidFill>
              </a:rPr>
              <a:t>Model of models: For KR and analysis of the represented facts, we have assumed a certain model of things, E.g., an android application consists of A B and C. It is impractical to assume that model will remain valid for a long time. Sooner or later that model will change/evolve. What happens then? This is the area that Fred is working on. </a:t>
            </a:r>
          </a:p>
          <a:p>
            <a:endParaRPr lang="en-US" baseline="0" dirty="0" smtClean="0">
              <a:solidFill>
                <a:srgbClr val="FF0000"/>
              </a:solidFill>
            </a:endParaRPr>
          </a:p>
          <a:p>
            <a:r>
              <a:rPr lang="en-US" baseline="0" dirty="0" smtClean="0">
                <a:solidFill>
                  <a:srgbClr val="FF0000"/>
                </a:solidFill>
              </a:rPr>
              <a:t>Systematic transformation  of code: this to make our approach to substitute or synthesize DFUs more transferable– i.e., to make it work in more contexts, relax some of the architectural assumptions that  it works only for  this pattern (</a:t>
            </a:r>
            <a:r>
              <a:rPr lang="en-US" baseline="0" dirty="0" err="1" smtClean="0">
                <a:solidFill>
                  <a:srgbClr val="FF0000"/>
                </a:solidFill>
              </a:rPr>
              <a:t>init</a:t>
            </a:r>
            <a:r>
              <a:rPr lang="en-US" baseline="0" dirty="0" smtClean="0">
                <a:solidFill>
                  <a:srgbClr val="FF0000"/>
                </a:solidFill>
              </a:rPr>
              <a:t>-use-destroy) or a </a:t>
            </a:r>
            <a:r>
              <a:rPr lang="en-US" baseline="0" dirty="0" err="1" smtClean="0">
                <a:solidFill>
                  <a:srgbClr val="FF0000"/>
                </a:solidFill>
              </a:rPr>
              <a:t>pipleline</a:t>
            </a:r>
            <a:r>
              <a:rPr lang="en-US" baseline="0" dirty="0" smtClean="0">
                <a:solidFill>
                  <a:srgbClr val="FF0000"/>
                </a:solidFill>
              </a:rPr>
              <a:t> structure, can we get it to work in binary and byte code?  This is an area that BBN is looking at. Have interaction with the mutation testing work. </a:t>
            </a:r>
          </a:p>
          <a:p>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24</a:t>
            </a:fld>
            <a:endParaRPr lang="en-US"/>
          </a:p>
        </p:txBody>
      </p:sp>
    </p:spTree>
    <p:extLst>
      <p:ext uri="{BB962C8B-B14F-4D97-AF65-F5344CB8AC3E}">
        <p14:creationId xmlns:p14="http://schemas.microsoft.com/office/powerpoint/2010/main" val="325436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a:t>
            </a:r>
            <a:r>
              <a:rPr lang="en-US" baseline="0" dirty="0" smtClean="0"/>
              <a:t> explaining the problem/complexity of the concept– the discussion can go into the experience with LL</a:t>
            </a:r>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33</a:t>
            </a:fld>
            <a:endParaRPr lang="en-US"/>
          </a:p>
        </p:txBody>
      </p:sp>
    </p:spTree>
    <p:extLst>
      <p:ext uri="{BB962C8B-B14F-4D97-AF65-F5344CB8AC3E}">
        <p14:creationId xmlns:p14="http://schemas.microsoft.com/office/powerpoint/2010/main" val="6245418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a:t>
            </a:r>
            <a:r>
              <a:rPr lang="en-US" baseline="0" dirty="0" smtClean="0"/>
              <a:t> of the items here are also noted in some way in slide 24 for linkage and continuity.</a:t>
            </a:r>
          </a:p>
          <a:p>
            <a:r>
              <a:rPr lang="en-US" baseline="0" dirty="0" smtClean="0"/>
              <a:t>Here they are grouped in terms of the TAs used in the BAA.</a:t>
            </a:r>
          </a:p>
          <a:p>
            <a:r>
              <a:rPr lang="en-US" baseline="0" dirty="0" smtClean="0"/>
              <a:t>It should also be easy for you  to put a performer overlay on top of these</a:t>
            </a:r>
            <a:r>
              <a:rPr lang="en-US" baseline="0" smtClean="0"/>
              <a:t>.  </a:t>
            </a:r>
            <a:endParaRPr lang="en-US" dirty="0" smtClean="0"/>
          </a:p>
          <a:p>
            <a:endParaRPr lang="en-US" dirty="0" smtClean="0"/>
          </a:p>
          <a:p>
            <a:r>
              <a:rPr lang="en-US" dirty="0" smtClean="0"/>
              <a:t>Note that we have rudimentary instances of replace  (DFU substitution),</a:t>
            </a:r>
            <a:r>
              <a:rPr lang="en-US" baseline="0" dirty="0" smtClean="0"/>
              <a:t> compose (create the </a:t>
            </a:r>
            <a:r>
              <a:rPr lang="en-US" baseline="0" dirty="0" err="1" smtClean="0"/>
              <a:t>scaledImageProducer</a:t>
            </a:r>
            <a:r>
              <a:rPr lang="en-US" baseline="0" dirty="0" smtClean="0"/>
              <a:t>) and reduce (using mutation testing)– they operate at their own layer (e.g., some at the DFU level, some at the whole program/AST level).  In phase 2 we plan to develop a more uniform and systematic coverage of the solution space.</a:t>
            </a:r>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35</a:t>
            </a:fld>
            <a:endParaRPr lang="en-US"/>
          </a:p>
        </p:txBody>
      </p:sp>
    </p:spTree>
    <p:extLst>
      <p:ext uri="{BB962C8B-B14F-4D97-AF65-F5344CB8AC3E}">
        <p14:creationId xmlns:p14="http://schemas.microsoft.com/office/powerpoint/2010/main" val="19181284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035D20-666A-4D58-B2B9-83ED2AC52B6B}" type="slidenum">
              <a:rPr lang="en-US" smtClean="0"/>
              <a:pPr/>
              <a:t>38</a:t>
            </a:fld>
            <a:endParaRPr lang="en-US"/>
          </a:p>
        </p:txBody>
      </p:sp>
    </p:spTree>
    <p:extLst>
      <p:ext uri="{BB962C8B-B14F-4D97-AF65-F5344CB8AC3E}">
        <p14:creationId xmlns:p14="http://schemas.microsoft.com/office/powerpoint/2010/main" val="4199580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Some of the dimensions</a:t>
            </a:r>
            <a:r>
              <a:rPr lang="en-US" baseline="0" dirty="0" smtClean="0"/>
              <a:t> that the warfighter considers when they build their own mission specific operational picture. </a:t>
            </a:r>
            <a:endParaRPr lang="en-US" dirty="0"/>
          </a:p>
        </p:txBody>
      </p:sp>
      <p:sp>
        <p:nvSpPr>
          <p:cNvPr id="4" name="Slide Number Placeholder 3"/>
          <p:cNvSpPr>
            <a:spLocks noGrp="1"/>
          </p:cNvSpPr>
          <p:nvPr>
            <p:ph type="sldNum" sz="quarter" idx="10"/>
          </p:nvPr>
        </p:nvSpPr>
        <p:spPr/>
        <p:txBody>
          <a:bodyPr/>
          <a:lstStyle/>
          <a:p>
            <a:pPr>
              <a:defRPr/>
            </a:pPr>
            <a:fld id="{0AC00148-BA58-4D5A-8F8C-BF80285C1DE5}" type="slidenum">
              <a:rPr lang="en-US" smtClean="0"/>
              <a:pPr>
                <a:defRPr/>
              </a:pPr>
              <a:t>6</a:t>
            </a:fld>
            <a:endParaRPr lang="en-US"/>
          </a:p>
        </p:txBody>
      </p:sp>
    </p:spTree>
    <p:extLst>
      <p:ext uri="{BB962C8B-B14F-4D97-AF65-F5344CB8AC3E}">
        <p14:creationId xmlns:p14="http://schemas.microsoft.com/office/powerpoint/2010/main" val="4277403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AC00148-BA58-4D5A-8F8C-BF80285C1DE5}" type="slidenum">
              <a:rPr lang="en-US" smtClean="0"/>
              <a:pPr>
                <a:defRPr/>
              </a:pPr>
              <a:t>7</a:t>
            </a:fld>
            <a:endParaRPr lang="en-US"/>
          </a:p>
        </p:txBody>
      </p:sp>
    </p:spTree>
    <p:extLst>
      <p:ext uri="{BB962C8B-B14F-4D97-AF65-F5344CB8AC3E}">
        <p14:creationId xmlns:p14="http://schemas.microsoft.com/office/powerpoint/2010/main" val="2354380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AC00148-BA58-4D5A-8F8C-BF80285C1DE5}" type="slidenum">
              <a:rPr lang="en-US" smtClean="0"/>
              <a:pPr>
                <a:defRPr/>
              </a:pPr>
              <a:t>8</a:t>
            </a:fld>
            <a:endParaRPr lang="en-US"/>
          </a:p>
        </p:txBody>
      </p:sp>
    </p:spTree>
    <p:extLst>
      <p:ext uri="{BB962C8B-B14F-4D97-AF65-F5344CB8AC3E}">
        <p14:creationId xmlns:p14="http://schemas.microsoft.com/office/powerpoint/2010/main" val="2081596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in the top panel the </a:t>
            </a:r>
            <a:r>
              <a:rPr lang="en-US" dirty="0" err="1" smtClean="0"/>
              <a:t>env</a:t>
            </a:r>
            <a:r>
              <a:rPr lang="en-US" baseline="0" dirty="0" smtClean="0"/>
              <a:t> and mission </a:t>
            </a:r>
            <a:r>
              <a:rPr lang="en-US" baseline="0" dirty="0" err="1" smtClean="0"/>
              <a:t>req</a:t>
            </a:r>
            <a:r>
              <a:rPr lang="en-US" baseline="0" dirty="0" smtClean="0"/>
              <a:t> changes forces modification of the source code</a:t>
            </a:r>
          </a:p>
          <a:p>
            <a:r>
              <a:rPr lang="en-US" baseline="0" dirty="0" smtClean="0"/>
              <a:t>In the bottom panel– changes are in the operating </a:t>
            </a:r>
            <a:r>
              <a:rPr lang="en-US" baseline="0" dirty="0" err="1" smtClean="0"/>
              <a:t>env</a:t>
            </a:r>
            <a:r>
              <a:rPr lang="en-US" baseline="0" dirty="0" smtClean="0"/>
              <a:t>– i.e., changes are detected when the application is in operation. These changes are accommodated either by adjusting the behavior of the running application, or by altering the binary facilitated by the instrumentation component that was part of the running application.</a:t>
            </a:r>
          </a:p>
          <a:p>
            <a:endParaRPr lang="en-US" baseline="0" dirty="0" smtClean="0"/>
          </a:p>
          <a:p>
            <a:r>
              <a:rPr lang="en-US" baseline="0" dirty="0" smtClean="0"/>
              <a:t>Note- altering the behavior– by programming against the anticipated change, or by putting in a </a:t>
            </a:r>
            <a:r>
              <a:rPr lang="en-US" baseline="0" dirty="0" err="1" smtClean="0"/>
              <a:t>QoS</a:t>
            </a:r>
            <a:r>
              <a:rPr lang="en-US" baseline="0" dirty="0" smtClean="0"/>
              <a:t>-aware adaptive MW– was what we did in the past, and we do not want to focus on in this project. Our run time adaptation will be through transforming or rewriting the binary/bytecode or hots </a:t>
            </a:r>
            <a:r>
              <a:rPr lang="en-US" baseline="0" dirty="0" err="1" smtClean="0"/>
              <a:t>wapping</a:t>
            </a:r>
            <a:r>
              <a:rPr lang="en-US" baseline="0" dirty="0" smtClean="0"/>
              <a:t> the binary.</a:t>
            </a:r>
          </a:p>
        </p:txBody>
      </p:sp>
      <p:sp>
        <p:nvSpPr>
          <p:cNvPr id="4" name="Slide Number Placeholder 3"/>
          <p:cNvSpPr>
            <a:spLocks noGrp="1"/>
          </p:cNvSpPr>
          <p:nvPr>
            <p:ph type="sldNum" sz="quarter" idx="10"/>
          </p:nvPr>
        </p:nvSpPr>
        <p:spPr/>
        <p:txBody>
          <a:bodyPr/>
          <a:lstStyle/>
          <a:p>
            <a:fld id="{C2035D20-666A-4D58-B2B9-83ED2AC52B6B}" type="slidenum">
              <a:rPr lang="en-US" smtClean="0"/>
              <a:pPr/>
              <a:t>10</a:t>
            </a:fld>
            <a:endParaRPr lang="en-US"/>
          </a:p>
        </p:txBody>
      </p:sp>
    </p:spTree>
    <p:extLst>
      <p:ext uri="{BB962C8B-B14F-4D97-AF65-F5344CB8AC3E}">
        <p14:creationId xmlns:p14="http://schemas.microsoft.com/office/powerpoint/2010/main" val="2116636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035D20-666A-4D58-B2B9-83ED2AC52B6B}" type="slidenum">
              <a:rPr lang="en-US" smtClean="0"/>
              <a:pPr/>
              <a:t>13</a:t>
            </a:fld>
            <a:endParaRPr lang="en-US"/>
          </a:p>
        </p:txBody>
      </p:sp>
    </p:spTree>
    <p:extLst>
      <p:ext uri="{BB962C8B-B14F-4D97-AF65-F5344CB8AC3E}">
        <p14:creationId xmlns:p14="http://schemas.microsoft.com/office/powerpoint/2010/main" val="3127779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is the right user interface that can support this capability? </a:t>
            </a:r>
          </a:p>
          <a:p>
            <a:r>
              <a:rPr lang="en-US" dirty="0" smtClean="0"/>
              <a:t>During what phases of the mission can these capabilities be used? </a:t>
            </a:r>
          </a:p>
          <a:p>
            <a:r>
              <a:rPr lang="en-US" dirty="0" smtClean="0"/>
              <a:t>How do we evaluate the usability of this capability? </a:t>
            </a:r>
          </a:p>
          <a:p>
            <a:endParaRPr lang="en-US" dirty="0"/>
          </a:p>
        </p:txBody>
      </p:sp>
      <p:sp>
        <p:nvSpPr>
          <p:cNvPr id="4" name="Slide Number Placeholder 3"/>
          <p:cNvSpPr>
            <a:spLocks noGrp="1"/>
          </p:cNvSpPr>
          <p:nvPr>
            <p:ph type="sldNum" sz="quarter" idx="10"/>
          </p:nvPr>
        </p:nvSpPr>
        <p:spPr/>
        <p:txBody>
          <a:bodyPr/>
          <a:lstStyle/>
          <a:p>
            <a:pPr>
              <a:defRPr/>
            </a:pPr>
            <a:fld id="{0AC00148-BA58-4D5A-8F8C-BF80285C1DE5}" type="slidenum">
              <a:rPr lang="en-US" smtClean="0"/>
              <a:pPr>
                <a:defRPr/>
              </a:pPr>
              <a:t>16</a:t>
            </a:fld>
            <a:endParaRPr lang="en-US"/>
          </a:p>
        </p:txBody>
      </p:sp>
    </p:spTree>
    <p:extLst>
      <p:ext uri="{BB962C8B-B14F-4D97-AF65-F5344CB8AC3E}">
        <p14:creationId xmlns:p14="http://schemas.microsoft.com/office/powerpoint/2010/main" val="3074450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Warfighter &amp; Mission Context </a:t>
            </a:r>
          </a:p>
          <a:p>
            <a:pPr>
              <a:buFont typeface="Arial" pitchFamily="34" charset="0"/>
              <a:buChar char="•"/>
            </a:pPr>
            <a:r>
              <a:rPr lang="en-US" dirty="0" smtClean="0"/>
              <a:t> who</a:t>
            </a:r>
          </a:p>
          <a:p>
            <a:pPr>
              <a:buFont typeface="Arial" pitchFamily="34" charset="0"/>
              <a:buChar char="•"/>
            </a:pPr>
            <a:r>
              <a:rPr lang="en-US" dirty="0" smtClean="0"/>
              <a:t> what</a:t>
            </a:r>
          </a:p>
          <a:p>
            <a:pPr>
              <a:buFont typeface="Arial" pitchFamily="34" charset="0"/>
              <a:buChar char="•"/>
            </a:pPr>
            <a:r>
              <a:rPr lang="en-US" dirty="0" smtClean="0"/>
              <a:t> when</a:t>
            </a:r>
          </a:p>
          <a:p>
            <a:pPr>
              <a:buFont typeface="Arial" pitchFamily="34" charset="0"/>
              <a:buChar char="•"/>
            </a:pPr>
            <a:r>
              <a:rPr lang="en-US" dirty="0" smtClean="0"/>
              <a:t> why</a:t>
            </a:r>
          </a:p>
          <a:p>
            <a:endParaRPr lang="en-US" dirty="0"/>
          </a:p>
        </p:txBody>
      </p:sp>
      <p:sp>
        <p:nvSpPr>
          <p:cNvPr id="4" name="Slide Number Placeholder 3"/>
          <p:cNvSpPr>
            <a:spLocks noGrp="1"/>
          </p:cNvSpPr>
          <p:nvPr>
            <p:ph type="sldNum" sz="quarter" idx="10"/>
          </p:nvPr>
        </p:nvSpPr>
        <p:spPr/>
        <p:txBody>
          <a:bodyPr/>
          <a:lstStyle/>
          <a:p>
            <a:pPr>
              <a:defRPr/>
            </a:pPr>
            <a:fld id="{0AC00148-BA58-4D5A-8F8C-BF80285C1DE5}" type="slidenum">
              <a:rPr lang="en-US" smtClean="0"/>
              <a:pPr>
                <a:defRPr/>
              </a:pPr>
              <a:t>17</a:t>
            </a:fld>
            <a:endParaRPr lang="en-US"/>
          </a:p>
        </p:txBody>
      </p:sp>
    </p:spTree>
    <p:extLst>
      <p:ext uri="{BB962C8B-B14F-4D97-AF65-F5344CB8AC3E}">
        <p14:creationId xmlns:p14="http://schemas.microsoft.com/office/powerpoint/2010/main" val="1301502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is the right user interface that can support this capability? </a:t>
            </a:r>
          </a:p>
          <a:p>
            <a:r>
              <a:rPr lang="en-US" dirty="0" smtClean="0"/>
              <a:t>During what phases of the mission can these capabilities be used? </a:t>
            </a:r>
          </a:p>
          <a:p>
            <a:r>
              <a:rPr lang="en-US" dirty="0" smtClean="0"/>
              <a:t>How do we evaluate the usability of this capability? </a:t>
            </a:r>
          </a:p>
          <a:p>
            <a:endParaRPr lang="en-US" dirty="0"/>
          </a:p>
        </p:txBody>
      </p:sp>
      <p:sp>
        <p:nvSpPr>
          <p:cNvPr id="4" name="Slide Number Placeholder 3"/>
          <p:cNvSpPr>
            <a:spLocks noGrp="1"/>
          </p:cNvSpPr>
          <p:nvPr>
            <p:ph type="sldNum" sz="quarter" idx="10"/>
          </p:nvPr>
        </p:nvSpPr>
        <p:spPr/>
        <p:txBody>
          <a:bodyPr/>
          <a:lstStyle/>
          <a:p>
            <a:pPr>
              <a:defRPr/>
            </a:pPr>
            <a:fld id="{0AC00148-BA58-4D5A-8F8C-BF80285C1DE5}" type="slidenum">
              <a:rPr lang="en-US" smtClean="0"/>
              <a:pPr>
                <a:defRPr/>
              </a:pPr>
              <a:t>18</a:t>
            </a:fld>
            <a:endParaRPr lang="en-US"/>
          </a:p>
        </p:txBody>
      </p:sp>
    </p:spTree>
    <p:extLst>
      <p:ext uri="{BB962C8B-B14F-4D97-AF65-F5344CB8AC3E}">
        <p14:creationId xmlns:p14="http://schemas.microsoft.com/office/powerpoint/2010/main" val="226323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3628845" y="6492875"/>
            <a:ext cx="2133600" cy="365125"/>
          </a:xfrm>
          <a:prstGeom prst="rect">
            <a:avLst/>
          </a:prstGeom>
        </p:spPr>
        <p:txBody>
          <a:bodyPr/>
          <a:lstStyle>
            <a:lvl1pPr>
              <a:defRPr/>
            </a:lvl1pPr>
          </a:lstStyle>
          <a:p>
            <a:endParaRPr lang="en-US">
              <a:solidFill>
                <a:prstClr val="black"/>
              </a:solidFill>
            </a:endParaRPr>
          </a:p>
        </p:txBody>
      </p:sp>
      <p:sp>
        <p:nvSpPr>
          <p:cNvPr id="5"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dirty="0">
              <a:solidFill>
                <a:prstClr val="black"/>
              </a:solidFill>
            </a:endParaRPr>
          </a:p>
        </p:txBody>
      </p:sp>
      <p:sp>
        <p:nvSpPr>
          <p:cNvPr id="6" name="Slide Number Placeholder 5"/>
          <p:cNvSpPr>
            <a:spLocks noGrp="1"/>
          </p:cNvSpPr>
          <p:nvPr>
            <p:ph type="sldNum" sz="quarter" idx="12"/>
          </p:nvPr>
        </p:nvSpPr>
        <p:spPr/>
        <p:txBody>
          <a:bodyPr/>
          <a:lstStyle>
            <a:lvl1pPr>
              <a:defRPr/>
            </a:lvl1pPr>
          </a:lstStyle>
          <a:p>
            <a:fld id="{23D96EC6-00F5-4B80-A2B8-EF30F4E93FC1}" type="slidenum">
              <a:rPr lang="en-US"/>
              <a:pPr/>
              <a:t>‹#›</a:t>
            </a:fld>
            <a:endParaRPr lang="en-US"/>
          </a:p>
        </p:txBody>
      </p:sp>
    </p:spTree>
    <p:extLst>
      <p:ext uri="{BB962C8B-B14F-4D97-AF65-F5344CB8AC3E}">
        <p14:creationId xmlns:p14="http://schemas.microsoft.com/office/powerpoint/2010/main" val="286058404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628845" y="6492875"/>
            <a:ext cx="2133600" cy="365125"/>
          </a:xfrm>
          <a:prstGeom prst="rect">
            <a:avLst/>
          </a:prstGeom>
        </p:spPr>
        <p:txBody>
          <a:bodyPr/>
          <a:lstStyle>
            <a:lvl1pPr>
              <a:defRPr/>
            </a:lvl1pPr>
          </a:lstStyle>
          <a:p>
            <a:endParaRPr lang="en-US">
              <a:solidFill>
                <a:prstClr val="black"/>
              </a:solidFill>
            </a:endParaRPr>
          </a:p>
        </p:txBody>
      </p:sp>
      <p:sp>
        <p:nvSpPr>
          <p:cNvPr id="5"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solidFill>
                <a:prstClr val="black"/>
              </a:solidFill>
            </a:endParaRPr>
          </a:p>
        </p:txBody>
      </p:sp>
      <p:sp>
        <p:nvSpPr>
          <p:cNvPr id="6" name="Slide Number Placeholder 5"/>
          <p:cNvSpPr>
            <a:spLocks noGrp="1"/>
          </p:cNvSpPr>
          <p:nvPr>
            <p:ph type="sldNum" sz="quarter" idx="12"/>
          </p:nvPr>
        </p:nvSpPr>
        <p:spPr/>
        <p:txBody>
          <a:bodyPr/>
          <a:lstStyle>
            <a:lvl1pPr>
              <a:defRPr/>
            </a:lvl1pPr>
          </a:lstStyle>
          <a:p>
            <a:fld id="{E7A11FF7-CBC2-4DA2-A660-FC301902E54C}" type="slidenum">
              <a:rPr lang="en-US"/>
              <a:pPr/>
              <a:t>‹#›</a:t>
            </a:fld>
            <a:endParaRPr lang="en-US"/>
          </a:p>
        </p:txBody>
      </p:sp>
    </p:spTree>
    <p:extLst>
      <p:ext uri="{BB962C8B-B14F-4D97-AF65-F5344CB8AC3E}">
        <p14:creationId xmlns:p14="http://schemas.microsoft.com/office/powerpoint/2010/main" val="3477487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628845" y="6492875"/>
            <a:ext cx="2133600" cy="365125"/>
          </a:xfrm>
          <a:prstGeom prst="rect">
            <a:avLst/>
          </a:prstGeom>
        </p:spPr>
        <p:txBody>
          <a:bodyPr/>
          <a:lstStyle>
            <a:lvl1pPr>
              <a:defRPr/>
            </a:lvl1pPr>
          </a:lstStyle>
          <a:p>
            <a:endParaRPr lang="en-US">
              <a:solidFill>
                <a:prstClr val="black"/>
              </a:solidFill>
            </a:endParaRPr>
          </a:p>
        </p:txBody>
      </p:sp>
      <p:sp>
        <p:nvSpPr>
          <p:cNvPr id="5"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solidFill>
                <a:prstClr val="black"/>
              </a:solidFill>
            </a:endParaRPr>
          </a:p>
        </p:txBody>
      </p:sp>
      <p:sp>
        <p:nvSpPr>
          <p:cNvPr id="6" name="Slide Number Placeholder 5"/>
          <p:cNvSpPr>
            <a:spLocks noGrp="1"/>
          </p:cNvSpPr>
          <p:nvPr>
            <p:ph type="sldNum" sz="quarter" idx="12"/>
          </p:nvPr>
        </p:nvSpPr>
        <p:spPr/>
        <p:txBody>
          <a:bodyPr/>
          <a:lstStyle>
            <a:lvl1pPr>
              <a:defRPr/>
            </a:lvl1pPr>
          </a:lstStyle>
          <a:p>
            <a:fld id="{806C5C3A-E7B0-4245-91C1-AAB88D03A3BB}" type="slidenum">
              <a:rPr lang="en-US"/>
              <a:pPr/>
              <a:t>‹#›</a:t>
            </a:fld>
            <a:endParaRPr lang="en-US"/>
          </a:p>
        </p:txBody>
      </p:sp>
    </p:spTree>
    <p:extLst>
      <p:ext uri="{BB962C8B-B14F-4D97-AF65-F5344CB8AC3E}">
        <p14:creationId xmlns:p14="http://schemas.microsoft.com/office/powerpoint/2010/main" val="3679787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3628845" y="6492875"/>
            <a:ext cx="2133600" cy="365125"/>
          </a:xfrm>
          <a:prstGeom prst="rect">
            <a:avLst/>
          </a:prstGeom>
        </p:spPr>
        <p:txBody>
          <a:bodyPr/>
          <a:lstStyle>
            <a:lvl1pPr>
              <a:defRPr/>
            </a:lvl1pPr>
          </a:lstStyle>
          <a:p>
            <a:endParaRPr lang="en-US">
              <a:solidFill>
                <a:prstClr val="black"/>
              </a:solidFill>
            </a:endParaRPr>
          </a:p>
        </p:txBody>
      </p:sp>
      <p:sp>
        <p:nvSpPr>
          <p:cNvPr id="5"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solidFill>
                <a:prstClr val="black"/>
              </a:solidFill>
            </a:endParaRPr>
          </a:p>
        </p:txBody>
      </p:sp>
      <p:sp>
        <p:nvSpPr>
          <p:cNvPr id="6" name="Slide Number Placeholder 5"/>
          <p:cNvSpPr>
            <a:spLocks noGrp="1"/>
          </p:cNvSpPr>
          <p:nvPr>
            <p:ph type="sldNum" sz="quarter" idx="12"/>
          </p:nvPr>
        </p:nvSpPr>
        <p:spPr/>
        <p:txBody>
          <a:bodyPr/>
          <a:lstStyle>
            <a:lvl1pPr>
              <a:defRPr/>
            </a:lvl1pPr>
          </a:lstStyle>
          <a:p>
            <a:fld id="{0840E6D7-221B-40B7-B50C-C3B5231B0D1A}" type="slidenum">
              <a:rPr lang="en-US"/>
              <a:pPr/>
              <a:t>‹#›</a:t>
            </a:fld>
            <a:endParaRPr lang="en-US"/>
          </a:p>
        </p:txBody>
      </p:sp>
    </p:spTree>
    <p:extLst>
      <p:ext uri="{BB962C8B-B14F-4D97-AF65-F5344CB8AC3E}">
        <p14:creationId xmlns:p14="http://schemas.microsoft.com/office/powerpoint/2010/main" val="104082141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3628845" y="6492875"/>
            <a:ext cx="2133600" cy="365125"/>
          </a:xfrm>
          <a:prstGeom prst="rect">
            <a:avLst/>
          </a:prstGeom>
        </p:spPr>
        <p:txBody>
          <a:bodyPr/>
          <a:lstStyle>
            <a:lvl1pPr>
              <a:defRPr/>
            </a:lvl1pPr>
          </a:lstStyle>
          <a:p>
            <a:endParaRPr lang="en-US">
              <a:solidFill>
                <a:prstClr val="black"/>
              </a:solidFill>
            </a:endParaRPr>
          </a:p>
        </p:txBody>
      </p:sp>
      <p:sp>
        <p:nvSpPr>
          <p:cNvPr id="5"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solidFill>
                <a:prstClr val="black"/>
              </a:solidFill>
            </a:endParaRPr>
          </a:p>
        </p:txBody>
      </p:sp>
      <p:sp>
        <p:nvSpPr>
          <p:cNvPr id="6" name="Slide Number Placeholder 5"/>
          <p:cNvSpPr>
            <a:spLocks noGrp="1"/>
          </p:cNvSpPr>
          <p:nvPr>
            <p:ph type="sldNum" sz="quarter" idx="12"/>
          </p:nvPr>
        </p:nvSpPr>
        <p:spPr/>
        <p:txBody>
          <a:bodyPr/>
          <a:lstStyle>
            <a:lvl1pPr>
              <a:defRPr/>
            </a:lvl1pPr>
          </a:lstStyle>
          <a:p>
            <a:fld id="{E9BC638B-006F-4636-A911-712D0992C395}" type="slidenum">
              <a:rPr lang="en-US"/>
              <a:pPr/>
              <a:t>‹#›</a:t>
            </a:fld>
            <a:endParaRPr lang="en-US"/>
          </a:p>
        </p:txBody>
      </p:sp>
    </p:spTree>
    <p:extLst>
      <p:ext uri="{BB962C8B-B14F-4D97-AF65-F5344CB8AC3E}">
        <p14:creationId xmlns:p14="http://schemas.microsoft.com/office/powerpoint/2010/main" val="3728347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a:xfrm>
            <a:off x="3628845" y="6492875"/>
            <a:ext cx="2133600" cy="365125"/>
          </a:xfrm>
          <a:prstGeom prst="rect">
            <a:avLst/>
          </a:prstGeom>
        </p:spPr>
        <p:txBody>
          <a:bodyPr/>
          <a:lstStyle>
            <a:lvl1pPr>
              <a:defRPr/>
            </a:lvl1pPr>
          </a:lstStyle>
          <a:p>
            <a:endParaRPr lang="en-US">
              <a:solidFill>
                <a:prstClr val="black"/>
              </a:solidFill>
            </a:endParaRPr>
          </a:p>
        </p:txBody>
      </p:sp>
      <p:sp>
        <p:nvSpPr>
          <p:cNvPr id="6"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solidFill>
                <a:prstClr val="black"/>
              </a:solidFill>
            </a:endParaRPr>
          </a:p>
        </p:txBody>
      </p:sp>
      <p:sp>
        <p:nvSpPr>
          <p:cNvPr id="7" name="Slide Number Placeholder 5"/>
          <p:cNvSpPr>
            <a:spLocks noGrp="1"/>
          </p:cNvSpPr>
          <p:nvPr>
            <p:ph type="sldNum" sz="quarter" idx="12"/>
          </p:nvPr>
        </p:nvSpPr>
        <p:spPr/>
        <p:txBody>
          <a:bodyPr/>
          <a:lstStyle>
            <a:lvl1pPr>
              <a:defRPr/>
            </a:lvl1pPr>
          </a:lstStyle>
          <a:p>
            <a:fld id="{F72DDA7B-E1B4-4150-8F52-3E1C33BFB17A}" type="slidenum">
              <a:rPr lang="en-US"/>
              <a:pPr/>
              <a:t>‹#›</a:t>
            </a:fld>
            <a:endParaRPr lang="en-US"/>
          </a:p>
        </p:txBody>
      </p:sp>
    </p:spTree>
    <p:extLst>
      <p:ext uri="{BB962C8B-B14F-4D97-AF65-F5344CB8AC3E}">
        <p14:creationId xmlns:p14="http://schemas.microsoft.com/office/powerpoint/2010/main" val="2988127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a:xfrm>
            <a:off x="3628845" y="6492875"/>
            <a:ext cx="2133600" cy="365125"/>
          </a:xfrm>
          <a:prstGeom prst="rect">
            <a:avLst/>
          </a:prstGeom>
        </p:spPr>
        <p:txBody>
          <a:bodyPr/>
          <a:lstStyle>
            <a:lvl1pPr>
              <a:defRPr/>
            </a:lvl1pPr>
          </a:lstStyle>
          <a:p>
            <a:endParaRPr lang="en-US">
              <a:solidFill>
                <a:prstClr val="black"/>
              </a:solidFill>
            </a:endParaRPr>
          </a:p>
        </p:txBody>
      </p:sp>
      <p:sp>
        <p:nvSpPr>
          <p:cNvPr id="8"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solidFill>
                <a:prstClr val="black"/>
              </a:solidFill>
            </a:endParaRPr>
          </a:p>
        </p:txBody>
      </p:sp>
      <p:sp>
        <p:nvSpPr>
          <p:cNvPr id="9" name="Slide Number Placeholder 5"/>
          <p:cNvSpPr>
            <a:spLocks noGrp="1"/>
          </p:cNvSpPr>
          <p:nvPr>
            <p:ph type="sldNum" sz="quarter" idx="12"/>
          </p:nvPr>
        </p:nvSpPr>
        <p:spPr/>
        <p:txBody>
          <a:bodyPr/>
          <a:lstStyle>
            <a:lvl1pPr>
              <a:defRPr/>
            </a:lvl1pPr>
          </a:lstStyle>
          <a:p>
            <a:fld id="{3BCF4AC1-43DB-4EF3-9E3E-72F89059F20C}" type="slidenum">
              <a:rPr lang="en-US"/>
              <a:pPr/>
              <a:t>‹#›</a:t>
            </a:fld>
            <a:endParaRPr lang="en-US"/>
          </a:p>
        </p:txBody>
      </p:sp>
    </p:spTree>
    <p:extLst>
      <p:ext uri="{BB962C8B-B14F-4D97-AF65-F5344CB8AC3E}">
        <p14:creationId xmlns:p14="http://schemas.microsoft.com/office/powerpoint/2010/main" val="1042744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a:xfrm>
            <a:off x="3628845" y="6492875"/>
            <a:ext cx="2133600" cy="365125"/>
          </a:xfrm>
          <a:prstGeom prst="rect">
            <a:avLst/>
          </a:prstGeom>
        </p:spPr>
        <p:txBody>
          <a:bodyPr/>
          <a:lstStyle>
            <a:lvl1pPr>
              <a:defRPr/>
            </a:lvl1pPr>
          </a:lstStyle>
          <a:p>
            <a:endParaRPr lang="en-US">
              <a:solidFill>
                <a:prstClr val="black"/>
              </a:solidFill>
            </a:endParaRPr>
          </a:p>
        </p:txBody>
      </p:sp>
      <p:sp>
        <p:nvSpPr>
          <p:cNvPr id="4"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solidFill>
                <a:prstClr val="black"/>
              </a:solidFill>
            </a:endParaRPr>
          </a:p>
        </p:txBody>
      </p:sp>
      <p:sp>
        <p:nvSpPr>
          <p:cNvPr id="5" name="Slide Number Placeholder 5"/>
          <p:cNvSpPr>
            <a:spLocks noGrp="1"/>
          </p:cNvSpPr>
          <p:nvPr>
            <p:ph type="sldNum" sz="quarter" idx="12"/>
          </p:nvPr>
        </p:nvSpPr>
        <p:spPr/>
        <p:txBody>
          <a:bodyPr/>
          <a:lstStyle>
            <a:lvl1pPr>
              <a:defRPr/>
            </a:lvl1pPr>
          </a:lstStyle>
          <a:p>
            <a:fld id="{5163728A-5C6C-4DC9-ACFF-9E47917C1905}" type="slidenum">
              <a:rPr lang="en-US"/>
              <a:pPr/>
              <a:t>‹#›</a:t>
            </a:fld>
            <a:endParaRPr lang="en-US"/>
          </a:p>
        </p:txBody>
      </p:sp>
    </p:spTree>
    <p:extLst>
      <p:ext uri="{BB962C8B-B14F-4D97-AF65-F5344CB8AC3E}">
        <p14:creationId xmlns:p14="http://schemas.microsoft.com/office/powerpoint/2010/main" val="179564829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3628845" y="6492875"/>
            <a:ext cx="2133600" cy="365125"/>
          </a:xfrm>
          <a:prstGeom prst="rect">
            <a:avLst/>
          </a:prstGeom>
        </p:spPr>
        <p:txBody>
          <a:bodyPr/>
          <a:lstStyle>
            <a:lvl1pPr>
              <a:defRPr/>
            </a:lvl1pPr>
          </a:lstStyle>
          <a:p>
            <a:endParaRPr lang="en-US">
              <a:solidFill>
                <a:prstClr val="black"/>
              </a:solidFill>
            </a:endParaRPr>
          </a:p>
        </p:txBody>
      </p:sp>
      <p:sp>
        <p:nvSpPr>
          <p:cNvPr id="3"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solidFill>
                <a:prstClr val="black"/>
              </a:solidFill>
            </a:endParaRPr>
          </a:p>
        </p:txBody>
      </p:sp>
      <p:sp>
        <p:nvSpPr>
          <p:cNvPr id="4" name="Slide Number Placeholder 5"/>
          <p:cNvSpPr>
            <a:spLocks noGrp="1"/>
          </p:cNvSpPr>
          <p:nvPr>
            <p:ph type="sldNum" sz="quarter" idx="12"/>
          </p:nvPr>
        </p:nvSpPr>
        <p:spPr/>
        <p:txBody>
          <a:bodyPr/>
          <a:lstStyle>
            <a:lvl1pPr>
              <a:defRPr/>
            </a:lvl1pPr>
          </a:lstStyle>
          <a:p>
            <a:fld id="{8608979E-30E0-451B-8B0B-8F0D5B005C28}" type="slidenum">
              <a:rPr lang="en-US"/>
              <a:pPr/>
              <a:t>‹#›</a:t>
            </a:fld>
            <a:endParaRPr lang="en-US"/>
          </a:p>
        </p:txBody>
      </p:sp>
    </p:spTree>
    <p:extLst>
      <p:ext uri="{BB962C8B-B14F-4D97-AF65-F5344CB8AC3E}">
        <p14:creationId xmlns:p14="http://schemas.microsoft.com/office/powerpoint/2010/main" val="2299451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004887"/>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1004887"/>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2336800"/>
            <a:ext cx="3008313" cy="37893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3628845" y="6492875"/>
            <a:ext cx="2133600" cy="365125"/>
          </a:xfrm>
          <a:prstGeom prst="rect">
            <a:avLst/>
          </a:prstGeom>
        </p:spPr>
        <p:txBody>
          <a:bodyPr/>
          <a:lstStyle>
            <a:lvl1pPr>
              <a:defRPr/>
            </a:lvl1pPr>
          </a:lstStyle>
          <a:p>
            <a:endParaRPr lang="en-US">
              <a:solidFill>
                <a:prstClr val="black"/>
              </a:solidFill>
            </a:endParaRPr>
          </a:p>
        </p:txBody>
      </p:sp>
      <p:sp>
        <p:nvSpPr>
          <p:cNvPr id="6"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solidFill>
                <a:prstClr val="black"/>
              </a:solidFill>
            </a:endParaRPr>
          </a:p>
        </p:txBody>
      </p:sp>
      <p:sp>
        <p:nvSpPr>
          <p:cNvPr id="7" name="Slide Number Placeholder 5"/>
          <p:cNvSpPr>
            <a:spLocks noGrp="1"/>
          </p:cNvSpPr>
          <p:nvPr>
            <p:ph type="sldNum" sz="quarter" idx="12"/>
          </p:nvPr>
        </p:nvSpPr>
        <p:spPr/>
        <p:txBody>
          <a:bodyPr/>
          <a:lstStyle>
            <a:lvl1pPr>
              <a:defRPr/>
            </a:lvl1pPr>
          </a:lstStyle>
          <a:p>
            <a:fld id="{B544E3B2-2928-4D42-B57B-44FD8B34A466}" type="slidenum">
              <a:rPr lang="en-US"/>
              <a:pPr/>
              <a:t>‹#›</a:t>
            </a:fld>
            <a:endParaRPr lang="en-US"/>
          </a:p>
        </p:txBody>
      </p:sp>
    </p:spTree>
    <p:extLst>
      <p:ext uri="{BB962C8B-B14F-4D97-AF65-F5344CB8AC3E}">
        <p14:creationId xmlns:p14="http://schemas.microsoft.com/office/powerpoint/2010/main" val="1572536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3628845" y="6492875"/>
            <a:ext cx="2133600" cy="365125"/>
          </a:xfrm>
          <a:prstGeom prst="rect">
            <a:avLst/>
          </a:prstGeom>
        </p:spPr>
        <p:txBody>
          <a:bodyPr/>
          <a:lstStyle>
            <a:lvl1pPr>
              <a:defRPr/>
            </a:lvl1pPr>
          </a:lstStyle>
          <a:p>
            <a:endParaRPr lang="en-US">
              <a:solidFill>
                <a:prstClr val="black"/>
              </a:solidFill>
            </a:endParaRPr>
          </a:p>
        </p:txBody>
      </p:sp>
      <p:sp>
        <p:nvSpPr>
          <p:cNvPr id="6" name="Footer Placeholder 4"/>
          <p:cNvSpPr>
            <a:spLocks noGrp="1"/>
          </p:cNvSpPr>
          <p:nvPr>
            <p:ph type="ftr" sz="quarter" idx="11"/>
          </p:nvPr>
        </p:nvSpPr>
        <p:spPr>
          <a:xfrm>
            <a:off x="5791200" y="6438238"/>
            <a:ext cx="2895600" cy="365125"/>
          </a:xfrm>
          <a:prstGeom prst="rect">
            <a:avLst/>
          </a:prstGeom>
        </p:spPr>
        <p:txBody>
          <a:bodyPr/>
          <a:lstStyle>
            <a:lvl1pPr>
              <a:defRPr/>
            </a:lvl1pPr>
          </a:lstStyle>
          <a:p>
            <a:pPr>
              <a:defRPr/>
            </a:pPr>
            <a:endParaRPr lang="en-US">
              <a:solidFill>
                <a:prstClr val="black"/>
              </a:solidFill>
            </a:endParaRPr>
          </a:p>
        </p:txBody>
      </p:sp>
      <p:sp>
        <p:nvSpPr>
          <p:cNvPr id="7" name="Slide Number Placeholder 5"/>
          <p:cNvSpPr>
            <a:spLocks noGrp="1"/>
          </p:cNvSpPr>
          <p:nvPr>
            <p:ph type="sldNum" sz="quarter" idx="12"/>
          </p:nvPr>
        </p:nvSpPr>
        <p:spPr/>
        <p:txBody>
          <a:bodyPr/>
          <a:lstStyle>
            <a:lvl1pPr>
              <a:defRPr/>
            </a:lvl1pPr>
          </a:lstStyle>
          <a:p>
            <a:fld id="{8119F520-AEB4-4F0B-9C40-0757721C7286}" type="slidenum">
              <a:rPr lang="en-US"/>
              <a:pPr/>
              <a:t>‹#›</a:t>
            </a:fld>
            <a:endParaRPr lang="en-US"/>
          </a:p>
        </p:txBody>
      </p:sp>
    </p:spTree>
    <p:extLst>
      <p:ext uri="{BB962C8B-B14F-4D97-AF65-F5344CB8AC3E}">
        <p14:creationId xmlns:p14="http://schemas.microsoft.com/office/powerpoint/2010/main" val="360679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41300" y="274638"/>
            <a:ext cx="8229600" cy="6826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6" name="Slide Number Placeholder 5"/>
          <p:cNvSpPr>
            <a:spLocks noGrp="1"/>
          </p:cNvSpPr>
          <p:nvPr>
            <p:ph type="sldNum" sz="quarter" idx="4"/>
          </p:nvPr>
        </p:nvSpPr>
        <p:spPr>
          <a:xfrm>
            <a:off x="0" y="6492274"/>
            <a:ext cx="1268323" cy="365125"/>
          </a:xfrm>
          <a:prstGeom prst="rect">
            <a:avLst/>
          </a:prstGeom>
        </p:spPr>
        <p:txBody>
          <a:bodyPr vert="horz" wrap="square" lIns="91440" tIns="45720" rIns="91440" bIns="45720" numCol="1" anchor="ctr" anchorCtr="0" compatLnSpc="1">
            <a:prstTxWarp prst="textNoShape">
              <a:avLst/>
            </a:prstTxWarp>
          </a:bodyPr>
          <a:lstStyle>
            <a:lvl1pPr algn="l">
              <a:defRPr sz="1200">
                <a:solidFill>
                  <a:srgbClr val="898989"/>
                </a:solidFill>
              </a:defRPr>
            </a:lvl1pPr>
          </a:lstStyle>
          <a:p>
            <a:fld id="{BD020ED1-F291-4EFC-9D35-E81DFF8FFF73}" type="slidenum">
              <a:rPr lang="en-US" smtClean="0"/>
              <a:pPr/>
              <a:t>‹#›</a:t>
            </a:fld>
            <a:endParaRPr lang="en-US"/>
          </a:p>
        </p:txBody>
      </p:sp>
      <p:sp>
        <p:nvSpPr>
          <p:cNvPr id="7" name="Line 4"/>
          <p:cNvSpPr>
            <a:spLocks noChangeShapeType="1"/>
          </p:cNvSpPr>
          <p:nvPr/>
        </p:nvSpPr>
        <p:spPr bwMode="auto">
          <a:xfrm>
            <a:off x="0" y="957263"/>
            <a:ext cx="9137650" cy="0"/>
          </a:xfrm>
          <a:prstGeom prst="line">
            <a:avLst/>
          </a:prstGeom>
          <a:noFill/>
          <a:ln w="12700">
            <a:solidFill>
              <a:srgbClr val="CE1126"/>
            </a:solidFill>
            <a:round/>
            <a:headEnd/>
            <a:tailEnd/>
          </a:ln>
          <a:effectLst/>
        </p:spPr>
        <p:txBody>
          <a:bodyPr wrap="none" anchor="ctr"/>
          <a:lstStyle/>
          <a:p>
            <a:pPr fontAlgn="auto">
              <a:spcBef>
                <a:spcPts val="0"/>
              </a:spcBef>
              <a:spcAft>
                <a:spcPts val="0"/>
              </a:spcAft>
              <a:defRPr/>
            </a:pPr>
            <a:endParaRPr lang="en-US" dirty="0">
              <a:solidFill>
                <a:prstClr val="black"/>
              </a:solidFill>
              <a:latin typeface="Arial"/>
            </a:endParaRPr>
          </a:p>
        </p:txBody>
      </p:sp>
      <p:pic>
        <p:nvPicPr>
          <p:cNvPr id="1032" name="Picture 9" descr="BBn Technologies_RGB_RB.jpg"/>
          <p:cNvPicPr>
            <a:picLocks noChangeAspect="1"/>
          </p:cNvPicPr>
          <p:nvPr/>
        </p:nvPicPr>
        <p:blipFill>
          <a:blip r:embed="rId13"/>
          <a:srcRect/>
          <a:stretch>
            <a:fillRect/>
          </a:stretch>
        </p:blipFill>
        <p:spPr bwMode="auto">
          <a:xfrm>
            <a:off x="7454900" y="190500"/>
            <a:ext cx="1443038" cy="468313"/>
          </a:xfrm>
          <a:prstGeom prst="rect">
            <a:avLst/>
          </a:prstGeom>
          <a:noFill/>
          <a:ln w="9525">
            <a:noFill/>
            <a:miter lim="800000"/>
            <a:headEnd/>
            <a:tailEnd/>
          </a:ln>
        </p:spPr>
      </p:pic>
      <p:sp>
        <p:nvSpPr>
          <p:cNvPr id="12" name="Footer Placeholder 4"/>
          <p:cNvSpPr txBox="1">
            <a:spLocks/>
          </p:cNvSpPr>
          <p:nvPr userDrawn="1"/>
        </p:nvSpPr>
        <p:spPr>
          <a:xfrm>
            <a:off x="1932317" y="6561838"/>
            <a:ext cx="5913109" cy="285496"/>
          </a:xfrm>
          <a:prstGeom prst="rect">
            <a:avLst/>
          </a:prstGeom>
        </p:spPr>
        <p:txBody>
          <a:bodyPr/>
          <a:lstStyle/>
          <a:p>
            <a:pPr algn="ctr">
              <a:lnSpc>
                <a:spcPct val="80000"/>
              </a:lnSpc>
              <a:defRPr/>
            </a:pPr>
            <a:endParaRPr lang="en-US" sz="1000" dirty="0">
              <a:solidFill>
                <a:prstClr val="white">
                  <a:lumMod val="50000"/>
                </a:prstClr>
              </a:solidFill>
            </a:endParaRPr>
          </a:p>
        </p:txBody>
      </p:sp>
      <p:sp>
        <p:nvSpPr>
          <p:cNvPr id="8" name="Footer Placeholder 4"/>
          <p:cNvSpPr txBox="1">
            <a:spLocks/>
          </p:cNvSpPr>
          <p:nvPr userDrawn="1"/>
        </p:nvSpPr>
        <p:spPr>
          <a:xfrm>
            <a:off x="1932317" y="6516980"/>
            <a:ext cx="5913109" cy="285496"/>
          </a:xfrm>
          <a:prstGeom prst="rect">
            <a:avLst/>
          </a:prstGeom>
        </p:spPr>
        <p:txBody>
          <a:bodyPr/>
          <a:lstStyle/>
          <a:p>
            <a:pPr algn="ctr">
              <a:lnSpc>
                <a:spcPct val="80000"/>
              </a:lnSpc>
              <a:defRPr/>
            </a:pPr>
            <a:r>
              <a:rPr lang="en-US" sz="1000" dirty="0" smtClean="0">
                <a:solidFill>
                  <a:prstClr val="white">
                    <a:lumMod val="50000"/>
                  </a:prstClr>
                </a:solidFill>
              </a:rPr>
              <a:t>Distribution authorized to U.S. Government Agencies only (Proprietary Information – April</a:t>
            </a:r>
            <a:r>
              <a:rPr lang="en-US" sz="1000" baseline="0" dirty="0" smtClean="0">
                <a:solidFill>
                  <a:prstClr val="white">
                    <a:lumMod val="50000"/>
                  </a:prstClr>
                </a:solidFill>
              </a:rPr>
              <a:t> 2016</a:t>
            </a:r>
            <a:r>
              <a:rPr lang="en-US" sz="1000" dirty="0" smtClean="0">
                <a:solidFill>
                  <a:prstClr val="white">
                    <a:lumMod val="50000"/>
                  </a:prstClr>
                </a:solidFill>
              </a:rPr>
              <a:t>). Other requests for this document shall be referred to DARPA Public Release Center. </a:t>
            </a:r>
            <a:endParaRPr lang="en-US" sz="1000" dirty="0">
              <a:solidFill>
                <a:prstClr val="white">
                  <a:lumMod val="50000"/>
                </a:prstClr>
              </a:solidFill>
            </a:endParaRPr>
          </a:p>
        </p:txBody>
      </p:sp>
    </p:spTree>
    <p:extLst>
      <p:ext uri="{BB962C8B-B14F-4D97-AF65-F5344CB8AC3E}">
        <p14:creationId xmlns:p14="http://schemas.microsoft.com/office/powerpoint/2010/main" val="37731520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ftr="0" dt="0"/>
  <p:txStyles>
    <p:titleStyle>
      <a:lvl1pPr algn="l" defTabSz="457200" rtl="0" eaLnBrk="1" fontAlgn="base" hangingPunct="1">
        <a:spcBef>
          <a:spcPct val="0"/>
        </a:spcBef>
        <a:spcAft>
          <a:spcPct val="0"/>
        </a:spcAft>
        <a:defRPr sz="3200" kern="1200">
          <a:solidFill>
            <a:schemeClr val="tx1"/>
          </a:solidFill>
          <a:latin typeface="Arial"/>
          <a:ea typeface="ＭＳ Ｐゴシック" charset="-128"/>
          <a:cs typeface="Arial"/>
        </a:defRPr>
      </a:lvl1pPr>
      <a:lvl2pPr algn="l" defTabSz="457200" rtl="0" eaLnBrk="1" fontAlgn="base" hangingPunct="1">
        <a:spcBef>
          <a:spcPct val="0"/>
        </a:spcBef>
        <a:spcAft>
          <a:spcPct val="0"/>
        </a:spcAft>
        <a:defRPr sz="3200">
          <a:solidFill>
            <a:schemeClr val="tx1"/>
          </a:solidFill>
          <a:latin typeface="Arial" charset="0"/>
          <a:ea typeface="ＭＳ Ｐゴシック" charset="-128"/>
          <a:cs typeface="ＭＳ Ｐゴシック" charset="-128"/>
        </a:defRPr>
      </a:lvl2pPr>
      <a:lvl3pPr algn="l" defTabSz="457200" rtl="0" eaLnBrk="1" fontAlgn="base" hangingPunct="1">
        <a:spcBef>
          <a:spcPct val="0"/>
        </a:spcBef>
        <a:spcAft>
          <a:spcPct val="0"/>
        </a:spcAft>
        <a:defRPr sz="3200">
          <a:solidFill>
            <a:schemeClr val="tx1"/>
          </a:solidFill>
          <a:latin typeface="Arial" charset="0"/>
          <a:ea typeface="ＭＳ Ｐゴシック" charset="-128"/>
          <a:cs typeface="ＭＳ Ｐゴシック" charset="-128"/>
        </a:defRPr>
      </a:lvl3pPr>
      <a:lvl4pPr algn="l" defTabSz="457200" rtl="0" eaLnBrk="1" fontAlgn="base" hangingPunct="1">
        <a:spcBef>
          <a:spcPct val="0"/>
        </a:spcBef>
        <a:spcAft>
          <a:spcPct val="0"/>
        </a:spcAft>
        <a:defRPr sz="3200">
          <a:solidFill>
            <a:schemeClr val="tx1"/>
          </a:solidFill>
          <a:latin typeface="Arial" charset="0"/>
          <a:ea typeface="ＭＳ Ｐゴシック" charset="-128"/>
          <a:cs typeface="ＭＳ Ｐゴシック" charset="-128"/>
        </a:defRPr>
      </a:lvl4pPr>
      <a:lvl5pPr algn="l" defTabSz="457200" rtl="0" eaLnBrk="1" fontAlgn="base" hangingPunct="1">
        <a:spcBef>
          <a:spcPct val="0"/>
        </a:spcBef>
        <a:spcAft>
          <a:spcPct val="0"/>
        </a:spcAft>
        <a:defRPr sz="3200">
          <a:solidFill>
            <a:schemeClr val="tx1"/>
          </a:solidFill>
          <a:latin typeface="Arial" charset="0"/>
          <a:ea typeface="ＭＳ Ｐゴシック" charset="-128"/>
          <a:cs typeface="ＭＳ Ｐゴシック" charset="-128"/>
        </a:defRPr>
      </a:lvl5pPr>
      <a:lvl6pPr marL="457200" algn="l" defTabSz="457200" rtl="0" eaLnBrk="1" fontAlgn="base" hangingPunct="1">
        <a:spcBef>
          <a:spcPct val="0"/>
        </a:spcBef>
        <a:spcAft>
          <a:spcPct val="0"/>
        </a:spcAft>
        <a:defRPr sz="3200">
          <a:solidFill>
            <a:schemeClr val="tx1"/>
          </a:solidFill>
          <a:latin typeface="Calibri" charset="0"/>
          <a:ea typeface="ＭＳ Ｐゴシック" charset="-128"/>
          <a:cs typeface="ＭＳ Ｐゴシック" charset="-128"/>
        </a:defRPr>
      </a:lvl6pPr>
      <a:lvl7pPr marL="914400" algn="l" defTabSz="457200" rtl="0" eaLnBrk="1" fontAlgn="base" hangingPunct="1">
        <a:spcBef>
          <a:spcPct val="0"/>
        </a:spcBef>
        <a:spcAft>
          <a:spcPct val="0"/>
        </a:spcAft>
        <a:defRPr sz="3200">
          <a:solidFill>
            <a:schemeClr val="tx1"/>
          </a:solidFill>
          <a:latin typeface="Calibri" charset="0"/>
          <a:ea typeface="ＭＳ Ｐゴシック" charset="-128"/>
          <a:cs typeface="ＭＳ Ｐゴシック" charset="-128"/>
        </a:defRPr>
      </a:lvl7pPr>
      <a:lvl8pPr marL="1371600" algn="l" defTabSz="457200" rtl="0" eaLnBrk="1" fontAlgn="base" hangingPunct="1">
        <a:spcBef>
          <a:spcPct val="0"/>
        </a:spcBef>
        <a:spcAft>
          <a:spcPct val="0"/>
        </a:spcAft>
        <a:defRPr sz="3200">
          <a:solidFill>
            <a:schemeClr val="tx1"/>
          </a:solidFill>
          <a:latin typeface="Calibri" charset="0"/>
          <a:ea typeface="ＭＳ Ｐゴシック" charset="-128"/>
          <a:cs typeface="ＭＳ Ｐゴシック" charset="-128"/>
        </a:defRPr>
      </a:lvl8pPr>
      <a:lvl9pPr marL="1828800" algn="l" defTabSz="457200" rtl="0" eaLnBrk="1" fontAlgn="base" hangingPunct="1">
        <a:spcBef>
          <a:spcPct val="0"/>
        </a:spcBef>
        <a:spcAft>
          <a:spcPct val="0"/>
        </a:spcAft>
        <a:defRPr sz="3200">
          <a:solidFill>
            <a:schemeClr val="tx1"/>
          </a:solidFill>
          <a:latin typeface="Calibri" charset="0"/>
          <a:ea typeface="ＭＳ Ｐゴシック" charset="-128"/>
          <a:cs typeface="ＭＳ Ｐゴシック" charset="-128"/>
        </a:defRPr>
      </a:lvl9pPr>
    </p:titleStyle>
    <p:bodyStyle>
      <a:lvl1pPr marL="342900" indent="-342900" algn="l" defTabSz="457200" rtl="0" eaLnBrk="1" fontAlgn="base" hangingPunct="1">
        <a:spcBef>
          <a:spcPct val="20000"/>
        </a:spcBef>
        <a:spcAft>
          <a:spcPct val="0"/>
        </a:spcAft>
        <a:buFont typeface="Arial" charset="0"/>
        <a:buChar char="•"/>
        <a:defRPr sz="2800" kern="1200">
          <a:solidFill>
            <a:schemeClr val="tx1"/>
          </a:solidFill>
          <a:latin typeface="Arial"/>
          <a:ea typeface="ＭＳ Ｐゴシック" charset="-128"/>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128"/>
          <a:cs typeface="Arial"/>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128"/>
          <a:cs typeface="Arial"/>
        </a:defRPr>
      </a:lvl3pPr>
      <a:lvl4pPr marL="16002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128"/>
          <a:cs typeface="Arial"/>
        </a:defRPr>
      </a:lvl4pPr>
      <a:lvl5pPr marL="20574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g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jpg"/><Relationship Id="rId1" Type="http://schemas.openxmlformats.org/officeDocument/2006/relationships/slideLayout" Target="../slideLayouts/slideLayout2.xml"/><Relationship Id="rId6" Type="http://schemas.openxmlformats.org/officeDocument/2006/relationships/image" Target="../media/image36.jp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2.png"/><Relationship Id="rId7"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4.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 Id="rId5" Type="http://schemas.openxmlformats.org/officeDocument/2006/relationships/image" Target="../media/image53.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4.jpg"/><Relationship Id="rId7"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64.png"/><Relationship Id="rId18" Type="http://schemas.openxmlformats.org/officeDocument/2006/relationships/image" Target="../media/image69.png"/><Relationship Id="rId3" Type="http://schemas.openxmlformats.org/officeDocument/2006/relationships/image" Target="../media/image23.jpeg"/><Relationship Id="rId7" Type="http://schemas.openxmlformats.org/officeDocument/2006/relationships/image" Target="../media/image26.png"/><Relationship Id="rId12" Type="http://schemas.openxmlformats.org/officeDocument/2006/relationships/image" Target="../media/image29.png"/><Relationship Id="rId17" Type="http://schemas.openxmlformats.org/officeDocument/2006/relationships/image" Target="../media/image68.png"/><Relationship Id="rId2" Type="http://schemas.openxmlformats.org/officeDocument/2006/relationships/image" Target="../media/image62.png"/><Relationship Id="rId16" Type="http://schemas.openxmlformats.org/officeDocument/2006/relationships/image" Target="../media/image67.png"/><Relationship Id="rId20" Type="http://schemas.openxmlformats.org/officeDocument/2006/relationships/image" Target="../media/image71.png"/><Relationship Id="rId1" Type="http://schemas.openxmlformats.org/officeDocument/2006/relationships/slideLayout" Target="../slideLayouts/slideLayout6.xml"/><Relationship Id="rId6" Type="http://schemas.openxmlformats.org/officeDocument/2006/relationships/image" Target="../media/image25.png"/><Relationship Id="rId11" Type="http://schemas.openxmlformats.org/officeDocument/2006/relationships/image" Target="../media/image63.png"/><Relationship Id="rId5" Type="http://schemas.openxmlformats.org/officeDocument/2006/relationships/image" Target="../media/image16.png"/><Relationship Id="rId15" Type="http://schemas.openxmlformats.org/officeDocument/2006/relationships/image" Target="../media/image66.png"/><Relationship Id="rId10" Type="http://schemas.openxmlformats.org/officeDocument/2006/relationships/image" Target="../media/image18.wmf"/><Relationship Id="rId19" Type="http://schemas.openxmlformats.org/officeDocument/2006/relationships/image" Target="../media/image70.png"/><Relationship Id="rId4" Type="http://schemas.openxmlformats.org/officeDocument/2006/relationships/image" Target="../media/image24.png"/><Relationship Id="rId9" Type="http://schemas.openxmlformats.org/officeDocument/2006/relationships/image" Target="../media/image28.png"/><Relationship Id="rId14" Type="http://schemas.openxmlformats.org/officeDocument/2006/relationships/image" Target="../media/image6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3.xml"/><Relationship Id="rId16"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wmf"/><Relationship Id="rId15" Type="http://schemas.openxmlformats.org/officeDocument/2006/relationships/image" Target="../media/image28.png"/><Relationship Id="rId10" Type="http://schemas.openxmlformats.org/officeDocument/2006/relationships/image" Target="../media/image23.jpe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4.xml"/><Relationship Id="rId16"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wmf"/><Relationship Id="rId15" Type="http://schemas.openxmlformats.org/officeDocument/2006/relationships/image" Target="../media/image28.png"/><Relationship Id="rId10" Type="http://schemas.openxmlformats.org/officeDocument/2006/relationships/image" Target="../media/image23.jpe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9" name="Picture 18" descr="screened.jpg"/>
          <p:cNvPicPr>
            <a:picLocks noChangeAspect="1"/>
          </p:cNvPicPr>
          <p:nvPr/>
        </p:nvPicPr>
        <p:blipFill>
          <a:blip r:embed="rId3"/>
          <a:srcRect/>
          <a:stretch>
            <a:fillRect/>
          </a:stretch>
        </p:blipFill>
        <p:spPr bwMode="auto">
          <a:xfrm>
            <a:off x="157163" y="158750"/>
            <a:ext cx="4394200" cy="6301113"/>
          </a:xfrm>
          <a:prstGeom prst="rect">
            <a:avLst/>
          </a:prstGeom>
          <a:noFill/>
          <a:ln w="9525">
            <a:noFill/>
            <a:miter lim="800000"/>
            <a:headEnd/>
            <a:tailEnd/>
          </a:ln>
        </p:spPr>
      </p:pic>
      <p:sp>
        <p:nvSpPr>
          <p:cNvPr id="4" name="Rectangle 3"/>
          <p:cNvSpPr/>
          <p:nvPr/>
        </p:nvSpPr>
        <p:spPr>
          <a:xfrm>
            <a:off x="0" y="2311400"/>
            <a:ext cx="9144000" cy="1092200"/>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latin typeface="Arial"/>
            </a:endParaRPr>
          </a:p>
        </p:txBody>
      </p:sp>
      <p:sp>
        <p:nvSpPr>
          <p:cNvPr id="6" name="Rectangle 5"/>
          <p:cNvSpPr/>
          <p:nvPr/>
        </p:nvSpPr>
        <p:spPr>
          <a:xfrm>
            <a:off x="157163" y="152401"/>
            <a:ext cx="8523931" cy="62858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latin typeface="Arial"/>
            </a:endParaRPr>
          </a:p>
        </p:txBody>
      </p:sp>
      <p:sp>
        <p:nvSpPr>
          <p:cNvPr id="7" name="Rectangle 6"/>
          <p:cNvSpPr/>
          <p:nvPr/>
        </p:nvSpPr>
        <p:spPr>
          <a:xfrm>
            <a:off x="8977313" y="2311400"/>
            <a:ext cx="166687" cy="1092200"/>
          </a:xfrm>
          <a:prstGeom prst="rect">
            <a:avLst/>
          </a:prstGeom>
          <a:solidFill>
            <a:srgbClr val="D7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latin typeface="Arial"/>
            </a:endParaRPr>
          </a:p>
        </p:txBody>
      </p:sp>
      <p:cxnSp>
        <p:nvCxnSpPr>
          <p:cNvPr id="11" name="Straight Connector 10"/>
          <p:cNvCxnSpPr/>
          <p:nvPr/>
        </p:nvCxnSpPr>
        <p:spPr>
          <a:xfrm>
            <a:off x="1500188" y="152400"/>
            <a:ext cx="0" cy="6285841"/>
          </a:xfrm>
          <a:prstGeom prst="line">
            <a:avLst/>
          </a:prstGeom>
          <a:ln w="127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58750" y="2311400"/>
            <a:ext cx="1341438" cy="1092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latin typeface="Arial"/>
            </a:endParaRPr>
          </a:p>
        </p:txBody>
      </p:sp>
      <p:sp>
        <p:nvSpPr>
          <p:cNvPr id="14346" name="TextBox 15"/>
          <p:cNvSpPr txBox="1">
            <a:spLocks noChangeArrowheads="1"/>
          </p:cNvSpPr>
          <p:nvPr/>
        </p:nvSpPr>
        <p:spPr bwMode="auto">
          <a:xfrm>
            <a:off x="1480524" y="1693938"/>
            <a:ext cx="7477125" cy="1754326"/>
          </a:xfrm>
          <a:prstGeom prst="rect">
            <a:avLst/>
          </a:prstGeom>
          <a:noFill/>
          <a:ln w="9525">
            <a:noFill/>
            <a:miter lim="800000"/>
            <a:headEnd/>
            <a:tailEnd/>
          </a:ln>
        </p:spPr>
        <p:txBody>
          <a:bodyPr wrap="square">
            <a:spAutoFit/>
          </a:bodyPr>
          <a:lstStyle/>
          <a:p>
            <a:r>
              <a:rPr lang="en-US" sz="3600" b="1" dirty="0" err="1" smtClean="0">
                <a:solidFill>
                  <a:prstClr val="black"/>
                </a:solidFill>
              </a:rPr>
              <a:t>IMMoRTALS</a:t>
            </a:r>
            <a:endParaRPr lang="en-US" sz="3600" b="1" dirty="0">
              <a:solidFill>
                <a:prstClr val="black"/>
              </a:solidFill>
            </a:endParaRPr>
          </a:p>
          <a:p>
            <a:r>
              <a:rPr lang="en-US" sz="2400" b="1" dirty="0" smtClean="0">
                <a:solidFill>
                  <a:schemeClr val="bg1"/>
                </a:solidFill>
              </a:rPr>
              <a:t>Interfaces, Models, and Monitoring for Resource-aware Transformations that Augment the Lifecycle of Systems</a:t>
            </a:r>
          </a:p>
        </p:txBody>
      </p:sp>
      <p:pic>
        <p:nvPicPr>
          <p:cNvPr id="13" name="Picture 16" descr="AFRL Shield transparent background 1INcopy"/>
          <p:cNvPicPr>
            <a:picLocks noChangeAspect="1" noChangeArrowheads="1"/>
          </p:cNvPicPr>
          <p:nvPr/>
        </p:nvPicPr>
        <p:blipFill>
          <a:blip r:embed="rId4" cstate="print"/>
          <a:srcRect/>
          <a:stretch>
            <a:fillRect/>
          </a:stretch>
        </p:blipFill>
        <p:spPr bwMode="auto">
          <a:xfrm>
            <a:off x="7850038" y="3421062"/>
            <a:ext cx="1012974" cy="1005861"/>
          </a:xfrm>
          <a:prstGeom prst="rect">
            <a:avLst/>
          </a:prstGeom>
          <a:noFill/>
          <a:ln w="9525">
            <a:noFill/>
            <a:miter lim="800000"/>
            <a:headEnd/>
            <a:tailEnd/>
          </a:ln>
        </p:spPr>
      </p:pic>
      <p:sp>
        <p:nvSpPr>
          <p:cNvPr id="16" name="TextBox 17"/>
          <p:cNvSpPr txBox="1">
            <a:spLocks noChangeArrowheads="1"/>
          </p:cNvSpPr>
          <p:nvPr/>
        </p:nvSpPr>
        <p:spPr bwMode="auto">
          <a:xfrm>
            <a:off x="3304330" y="3403600"/>
            <a:ext cx="3625851" cy="338554"/>
          </a:xfrm>
          <a:prstGeom prst="rect">
            <a:avLst/>
          </a:prstGeom>
          <a:noFill/>
          <a:ln w="9525">
            <a:noFill/>
            <a:miter lim="800000"/>
            <a:headEnd/>
            <a:tailEnd/>
          </a:ln>
        </p:spPr>
        <p:txBody>
          <a:bodyPr wrap="square">
            <a:spAutoFit/>
          </a:bodyPr>
          <a:lstStyle/>
          <a:p>
            <a:pPr algn="ctr"/>
            <a:endParaRPr lang="en-US" sz="1600" dirty="0" smtClean="0">
              <a:solidFill>
                <a:prstClr val="black"/>
              </a:solidFill>
            </a:endParaRPr>
          </a:p>
        </p:txBody>
      </p:sp>
      <p:sp>
        <p:nvSpPr>
          <p:cNvPr id="19" name="TextBox 17"/>
          <p:cNvSpPr txBox="1">
            <a:spLocks noChangeArrowheads="1"/>
          </p:cNvSpPr>
          <p:nvPr/>
        </p:nvSpPr>
        <p:spPr bwMode="auto">
          <a:xfrm>
            <a:off x="4551363" y="4750620"/>
            <a:ext cx="4311649" cy="584775"/>
          </a:xfrm>
          <a:prstGeom prst="rect">
            <a:avLst/>
          </a:prstGeom>
          <a:noFill/>
          <a:ln w="9525">
            <a:noFill/>
            <a:miter lim="800000"/>
            <a:headEnd/>
            <a:tailEnd/>
          </a:ln>
        </p:spPr>
        <p:txBody>
          <a:bodyPr wrap="square">
            <a:spAutoFit/>
          </a:bodyPr>
          <a:lstStyle/>
          <a:p>
            <a:endParaRPr lang="en-US" sz="1600" dirty="0" smtClean="0">
              <a:solidFill>
                <a:prstClr val="black"/>
              </a:solidFill>
            </a:endParaRPr>
          </a:p>
          <a:p>
            <a:r>
              <a:rPr lang="en-US" sz="1600" dirty="0" smtClean="0">
                <a:solidFill>
                  <a:prstClr val="black"/>
                </a:solidFill>
              </a:rPr>
              <a:t>BBN Site Visit </a:t>
            </a:r>
            <a:endParaRPr lang="en-US" sz="1600" dirty="0">
              <a:solidFill>
                <a:prstClr val="black"/>
              </a:solidFill>
            </a:endParaRPr>
          </a:p>
        </p:txBody>
      </p:sp>
      <p:pic>
        <p:nvPicPr>
          <p:cNvPr id="20" name="Picture 21"/>
          <p:cNvPicPr>
            <a:picLocks noChangeArrowheads="1"/>
          </p:cNvPicPr>
          <p:nvPr/>
        </p:nvPicPr>
        <p:blipFill>
          <a:blip r:embed="rId5">
            <a:lum bright="18000"/>
          </a:blip>
          <a:srcRect/>
          <a:stretch>
            <a:fillRect/>
          </a:stretch>
        </p:blipFill>
        <p:spPr bwMode="auto">
          <a:xfrm>
            <a:off x="4654618" y="3441545"/>
            <a:ext cx="1307740" cy="801271"/>
          </a:xfrm>
          <a:prstGeom prst="rect">
            <a:avLst/>
          </a:prstGeom>
          <a:noFill/>
          <a:ln w="9525">
            <a:noFill/>
            <a:miter lim="800000"/>
            <a:headEnd/>
            <a:tailEnd/>
          </a:ln>
        </p:spPr>
      </p:pic>
      <p:sp>
        <p:nvSpPr>
          <p:cNvPr id="15" name="Slide Number Placeholder 14"/>
          <p:cNvSpPr>
            <a:spLocks noGrp="1"/>
          </p:cNvSpPr>
          <p:nvPr>
            <p:ph type="sldNum" sz="quarter" idx="12"/>
          </p:nvPr>
        </p:nvSpPr>
        <p:spPr>
          <a:xfrm>
            <a:off x="4551363" y="4440834"/>
            <a:ext cx="1839605" cy="365125"/>
          </a:xfrm>
        </p:spPr>
        <p:txBody>
          <a:bodyPr/>
          <a:lstStyle/>
          <a:p>
            <a:pPr algn="l"/>
            <a:r>
              <a:rPr lang="en-US" sz="1600" dirty="0" smtClean="0">
                <a:solidFill>
                  <a:prstClr val="black"/>
                </a:solidFill>
              </a:rPr>
              <a:t>February 2, 2017</a:t>
            </a:r>
            <a:endParaRPr lang="en-US" sz="1600" dirty="0">
              <a:solidFill>
                <a:prstClr val="black"/>
              </a:solidFill>
            </a:endParaRPr>
          </a:p>
        </p:txBody>
      </p:sp>
      <p:pic>
        <p:nvPicPr>
          <p:cNvPr id="17" name="Picture 16" descr="logo size requirements"/>
          <p:cNvPicPr/>
          <p:nvPr/>
        </p:nvPicPr>
        <p:blipFill rotWithShape="1">
          <a:blip r:embed="rId6">
            <a:extLst>
              <a:ext uri="{28A0092B-C50C-407E-A947-70E740481C1C}">
                <a14:useLocalDpi xmlns:a14="http://schemas.microsoft.com/office/drawing/2010/main" val="0"/>
              </a:ext>
            </a:extLst>
          </a:blip>
          <a:srcRect l="32475" t="27241" r="30474" b="34433"/>
          <a:stretch/>
        </p:blipFill>
        <p:spPr bwMode="auto">
          <a:xfrm>
            <a:off x="4591840" y="5966037"/>
            <a:ext cx="1337678" cy="491500"/>
          </a:xfrm>
          <a:prstGeom prst="rect">
            <a:avLst/>
          </a:prstGeom>
          <a:noFill/>
          <a:extLst/>
        </p:spPr>
      </p:pic>
      <p:pic>
        <p:nvPicPr>
          <p:cNvPr id="18" name="Picture 17" descr="http://connectivecorridor.syr.edu/wp-content/uploads/2012/04/SU-seal.jpg"/>
          <p:cNvPicPr/>
          <p:nvPr/>
        </p:nvPicPr>
        <p:blipFill rotWithShape="1">
          <a:blip r:embed="rId7">
            <a:extLst>
              <a:ext uri="{28A0092B-C50C-407E-A947-70E740481C1C}">
                <a14:useLocalDpi xmlns:a14="http://schemas.microsoft.com/office/drawing/2010/main" val="0"/>
              </a:ext>
            </a:extLst>
          </a:blip>
          <a:srcRect l="14062" t="5000" r="13750" b="-1"/>
          <a:stretch/>
        </p:blipFill>
        <p:spPr bwMode="auto">
          <a:xfrm>
            <a:off x="7682527" y="5777491"/>
            <a:ext cx="779145" cy="769620"/>
          </a:xfrm>
          <a:prstGeom prst="rect">
            <a:avLst/>
          </a:prstGeom>
          <a:noFill/>
          <a:ln>
            <a:noFill/>
          </a:ln>
          <a:extLst>
            <a:ext uri="{53640926-AAD7-44D8-BBD7-CCE9431645EC}">
              <a14:shadowObscured xmlns:a14="http://schemas.microsoft.com/office/drawing/2010/main"/>
            </a:ext>
          </a:extLst>
        </p:spPr>
      </p:pic>
      <p:pic>
        <p:nvPicPr>
          <p:cNvPr id="21" name="Picture 20"/>
          <p:cNvPicPr/>
          <p:nvPr/>
        </p:nvPicPr>
        <p:blipFill rotWithShape="1">
          <a:blip r:embed="rId8">
            <a:extLst>
              <a:ext uri="{28A0092B-C50C-407E-A947-70E740481C1C}">
                <a14:useLocalDpi xmlns:a14="http://schemas.microsoft.com/office/drawing/2010/main" val="0"/>
              </a:ext>
            </a:extLst>
          </a:blip>
          <a:srcRect l="14629" t="-1238" r="47312" b="18417"/>
          <a:stretch/>
        </p:blipFill>
        <p:spPr>
          <a:xfrm>
            <a:off x="5920732" y="5964513"/>
            <a:ext cx="1737360" cy="492125"/>
          </a:xfrm>
          <a:prstGeom prst="roundRect">
            <a:avLst>
              <a:gd name="adj" fmla="val 25954"/>
            </a:avLst>
          </a:prstGeom>
        </p:spPr>
      </p:pic>
      <p:pic>
        <p:nvPicPr>
          <p:cNvPr id="22" name="Picture 21" descr="http://www.vanderbilt.edu/publicaffairs/cs/graphicstandards/images/vu06a_slim.gif"/>
          <p:cNvPicPr/>
          <p:nvPr/>
        </p:nvPicPr>
        <p:blipFill rotWithShape="1">
          <a:blip r:embed="rId9">
            <a:extLst>
              <a:ext uri="{28A0092B-C50C-407E-A947-70E740481C1C}">
                <a14:useLocalDpi xmlns:a14="http://schemas.microsoft.com/office/drawing/2010/main" val="0"/>
              </a:ext>
            </a:extLst>
          </a:blip>
          <a:srcRect t="18066" b="18375"/>
          <a:stretch/>
        </p:blipFill>
        <p:spPr bwMode="auto">
          <a:xfrm>
            <a:off x="8486107" y="5896896"/>
            <a:ext cx="657893" cy="655320"/>
          </a:xfrm>
          <a:prstGeom prst="rect">
            <a:avLst/>
          </a:prstGeom>
          <a:noFill/>
          <a:extLst/>
        </p:spPr>
      </p:pic>
    </p:spTree>
    <p:extLst>
      <p:ext uri="{BB962C8B-B14F-4D97-AF65-F5344CB8AC3E}">
        <p14:creationId xmlns:p14="http://schemas.microsoft.com/office/powerpoint/2010/main" val="16554249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186261" y="1489044"/>
            <a:ext cx="1921921" cy="1089038"/>
            <a:chOff x="-940" y="1396098"/>
            <a:chExt cx="1921921" cy="1089038"/>
          </a:xfrm>
        </p:grpSpPr>
        <p:sp>
          <p:nvSpPr>
            <p:cNvPr id="46" name="Parallelogram 45"/>
            <p:cNvSpPr/>
            <p:nvPr/>
          </p:nvSpPr>
          <p:spPr bwMode="auto">
            <a:xfrm rot="20559538">
              <a:off x="-940" y="1396098"/>
              <a:ext cx="1921921" cy="1089038"/>
            </a:xfrm>
            <a:prstGeom prst="parallelogram">
              <a:avLst>
                <a:gd name="adj" fmla="val 66254"/>
              </a:avLst>
            </a:prstGeom>
            <a:solidFill>
              <a:schemeClr val="bg1">
                <a:lumMod val="95000"/>
              </a:schemeClr>
            </a:solidFill>
            <a:ln w="3175" cap="flat" cmpd="sng" algn="ctr">
              <a:solidFill>
                <a:schemeClr val="bg1">
                  <a:lumMod val="85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nvGrpSpPr>
            <p:cNvPr id="45" name="Group 44"/>
            <p:cNvGrpSpPr/>
            <p:nvPr/>
          </p:nvGrpSpPr>
          <p:grpSpPr>
            <a:xfrm>
              <a:off x="404784" y="1539128"/>
              <a:ext cx="1027340" cy="844491"/>
              <a:chOff x="521828" y="1531812"/>
              <a:chExt cx="1027340" cy="844491"/>
            </a:xfrm>
          </p:grpSpPr>
          <p:sp>
            <p:nvSpPr>
              <p:cNvPr id="3" name="Parallelogram 2"/>
              <p:cNvSpPr/>
              <p:nvPr/>
            </p:nvSpPr>
            <p:spPr bwMode="auto">
              <a:xfrm rot="20559538">
                <a:off x="523625" y="1648338"/>
                <a:ext cx="546944" cy="361214"/>
              </a:xfrm>
              <a:prstGeom prst="parallelogram">
                <a:avLst>
                  <a:gd name="adj" fmla="val 66254"/>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4" name="Parallelogram 3"/>
              <p:cNvSpPr/>
              <p:nvPr/>
            </p:nvSpPr>
            <p:spPr bwMode="auto">
              <a:xfrm rot="20559538">
                <a:off x="1027500" y="1531812"/>
                <a:ext cx="281902" cy="158530"/>
              </a:xfrm>
              <a:prstGeom prst="parallelogram">
                <a:avLst>
                  <a:gd name="adj" fmla="val 66254"/>
                </a:avLst>
              </a:prstGeom>
              <a:solidFill>
                <a:schemeClr val="accent6">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6" name="Parallelogram 5"/>
              <p:cNvSpPr/>
              <p:nvPr/>
            </p:nvSpPr>
            <p:spPr bwMode="auto">
              <a:xfrm rot="20559538">
                <a:off x="1218450" y="1707123"/>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7" name="Parallelogram 6"/>
              <p:cNvSpPr/>
              <p:nvPr/>
            </p:nvSpPr>
            <p:spPr bwMode="auto">
              <a:xfrm rot="20559538">
                <a:off x="521828" y="2121263"/>
                <a:ext cx="281902" cy="158530"/>
              </a:xfrm>
              <a:prstGeom prst="parallelogram">
                <a:avLst>
                  <a:gd name="adj" fmla="val 66254"/>
                </a:avLst>
              </a:prstGeom>
              <a:solidFill>
                <a:schemeClr val="tx2">
                  <a:lumMod val="50000"/>
                  <a:lumOff val="5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8" name="Parallelogram 7"/>
              <p:cNvSpPr/>
              <p:nvPr/>
            </p:nvSpPr>
            <p:spPr bwMode="auto">
              <a:xfrm rot="20559538">
                <a:off x="760766" y="2067000"/>
                <a:ext cx="281902" cy="158530"/>
              </a:xfrm>
              <a:prstGeom prst="parallelogram">
                <a:avLst>
                  <a:gd name="adj" fmla="val 66254"/>
                </a:avLst>
              </a:prstGeom>
              <a:solidFill>
                <a:srgbClr val="FFC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9" name="Parallelogram 8"/>
              <p:cNvSpPr/>
              <p:nvPr/>
            </p:nvSpPr>
            <p:spPr bwMode="auto">
              <a:xfrm rot="20559538">
                <a:off x="1004893" y="221777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0" name="Parallelogram 9"/>
              <p:cNvSpPr/>
              <p:nvPr/>
            </p:nvSpPr>
            <p:spPr bwMode="auto">
              <a:xfrm rot="20559538">
                <a:off x="1267266" y="214971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1" name="Parallelogram 10"/>
              <p:cNvSpPr/>
              <p:nvPr/>
            </p:nvSpPr>
            <p:spPr bwMode="auto">
              <a:xfrm rot="20559538">
                <a:off x="1163064" y="1949326"/>
                <a:ext cx="281902" cy="158530"/>
              </a:xfrm>
              <a:prstGeom prst="parallelogram">
                <a:avLst>
                  <a:gd name="adj" fmla="val 66254"/>
                </a:avLst>
              </a:prstGeom>
              <a:solidFill>
                <a:srgbClr val="00B0F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23" name="Straight Connector 22"/>
              <p:cNvCxnSpPr>
                <a:stCxn id="3" idx="2"/>
                <a:endCxn id="4" idx="5"/>
              </p:cNvCxnSpPr>
              <p:nvPr/>
            </p:nvCxnSpPr>
            <p:spPr bwMode="auto">
              <a:xfrm flipV="1">
                <a:off x="943919" y="1637436"/>
                <a:ext cx="140117" cy="14566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25" name="Straight Connector 24"/>
              <p:cNvCxnSpPr>
                <a:stCxn id="3" idx="3"/>
                <a:endCxn id="7" idx="1"/>
              </p:cNvCxnSpPr>
              <p:nvPr/>
            </p:nvCxnSpPr>
            <p:spPr bwMode="auto">
              <a:xfrm flipH="1">
                <a:off x="689282" y="2037008"/>
                <a:ext cx="47426" cy="72205"/>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27" name="Straight Connector 26"/>
              <p:cNvCxnSpPr>
                <a:stCxn id="3" idx="3"/>
                <a:endCxn id="8" idx="1"/>
              </p:cNvCxnSpPr>
              <p:nvPr/>
            </p:nvCxnSpPr>
            <p:spPr bwMode="auto">
              <a:xfrm>
                <a:off x="736708" y="2037008"/>
                <a:ext cx="191512" cy="17942"/>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29" name="Straight Connector 28"/>
              <p:cNvCxnSpPr>
                <a:stCxn id="4" idx="3"/>
                <a:endCxn id="5" idx="0"/>
              </p:cNvCxnSpPr>
              <p:nvPr/>
            </p:nvCxnSpPr>
            <p:spPr bwMode="auto">
              <a:xfrm flipH="1">
                <a:off x="1096563" y="1702392"/>
                <a:ext cx="45385" cy="64891"/>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31" name="Straight Connector 30"/>
              <p:cNvCxnSpPr>
                <a:stCxn id="3" idx="2"/>
                <a:endCxn id="5" idx="5"/>
              </p:cNvCxnSpPr>
              <p:nvPr/>
            </p:nvCxnSpPr>
            <p:spPr bwMode="auto">
              <a:xfrm>
                <a:off x="943919" y="1783100"/>
                <a:ext cx="91855" cy="8620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34" name="Straight Connector 33"/>
              <p:cNvCxnSpPr/>
              <p:nvPr/>
            </p:nvCxnSpPr>
            <p:spPr bwMode="auto">
              <a:xfrm flipV="1">
                <a:off x="1167789" y="1800011"/>
                <a:ext cx="103015" cy="5362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40" name="Straight Connector 39"/>
              <p:cNvCxnSpPr/>
              <p:nvPr/>
            </p:nvCxnSpPr>
            <p:spPr bwMode="auto">
              <a:xfrm flipH="1">
                <a:off x="1304072" y="1862866"/>
                <a:ext cx="52509" cy="75226"/>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42" name="Straight Connector 41"/>
              <p:cNvCxnSpPr>
                <a:stCxn id="11" idx="3"/>
                <a:endCxn id="9" idx="0"/>
              </p:cNvCxnSpPr>
              <p:nvPr/>
            </p:nvCxnSpPr>
            <p:spPr bwMode="auto">
              <a:xfrm flipH="1">
                <a:off x="1122218" y="2119906"/>
                <a:ext cx="155294" cy="101470"/>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44" name="Straight Connector 43"/>
              <p:cNvCxnSpPr>
                <a:stCxn id="11" idx="3"/>
                <a:endCxn id="10" idx="1"/>
              </p:cNvCxnSpPr>
              <p:nvPr/>
            </p:nvCxnSpPr>
            <p:spPr bwMode="auto">
              <a:xfrm>
                <a:off x="1277512" y="2119906"/>
                <a:ext cx="157208" cy="17757"/>
              </a:xfrm>
              <a:prstGeom prst="line">
                <a:avLst/>
              </a:prstGeom>
              <a:solidFill>
                <a:srgbClr val="5CA1FB"/>
              </a:solidFill>
              <a:ln w="3175" cap="flat" cmpd="sng" algn="ctr">
                <a:solidFill>
                  <a:schemeClr val="tx1"/>
                </a:solidFill>
                <a:prstDash val="solid"/>
                <a:round/>
                <a:headEnd type="none" w="med" len="med"/>
                <a:tailEnd type="none" w="med" len="med"/>
              </a:ln>
              <a:effectLst/>
            </p:spPr>
          </p:cxnSp>
          <p:sp>
            <p:nvSpPr>
              <p:cNvPr id="5" name="Parallelogram 4"/>
              <p:cNvSpPr/>
              <p:nvPr/>
            </p:nvSpPr>
            <p:spPr bwMode="auto">
              <a:xfrm rot="20559538">
                <a:off x="979238" y="1763680"/>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grpSp>
      <p:grpSp>
        <p:nvGrpSpPr>
          <p:cNvPr id="199" name="Group 198"/>
          <p:cNvGrpSpPr/>
          <p:nvPr/>
        </p:nvGrpSpPr>
        <p:grpSpPr>
          <a:xfrm>
            <a:off x="74427" y="644047"/>
            <a:ext cx="9022386" cy="2931302"/>
            <a:chOff x="19678" y="680227"/>
            <a:chExt cx="9022386" cy="2931302"/>
          </a:xfrm>
        </p:grpSpPr>
        <p:grpSp>
          <p:nvGrpSpPr>
            <p:cNvPr id="48" name="Group 47"/>
            <p:cNvGrpSpPr/>
            <p:nvPr/>
          </p:nvGrpSpPr>
          <p:grpSpPr>
            <a:xfrm>
              <a:off x="1320418" y="1489044"/>
              <a:ext cx="1921921" cy="1089038"/>
              <a:chOff x="-940" y="1396098"/>
              <a:chExt cx="1921921" cy="1089038"/>
            </a:xfrm>
          </p:grpSpPr>
          <p:sp>
            <p:nvSpPr>
              <p:cNvPr id="49" name="Parallelogram 48"/>
              <p:cNvSpPr/>
              <p:nvPr/>
            </p:nvSpPr>
            <p:spPr bwMode="auto">
              <a:xfrm rot="20559538">
                <a:off x="-940" y="1396098"/>
                <a:ext cx="1921921" cy="1089038"/>
              </a:xfrm>
              <a:prstGeom prst="parallelogram">
                <a:avLst>
                  <a:gd name="adj" fmla="val 66254"/>
                </a:avLst>
              </a:prstGeom>
              <a:solidFill>
                <a:schemeClr val="bg1">
                  <a:lumMod val="95000"/>
                </a:schemeClr>
              </a:solidFill>
              <a:ln w="3175" cap="flat" cmpd="sng" algn="ctr">
                <a:solidFill>
                  <a:schemeClr val="bg1">
                    <a:lumMod val="85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nvGrpSpPr>
              <p:cNvPr id="50" name="Group 49"/>
              <p:cNvGrpSpPr/>
              <p:nvPr/>
            </p:nvGrpSpPr>
            <p:grpSpPr>
              <a:xfrm>
                <a:off x="404784" y="1539128"/>
                <a:ext cx="1027340" cy="844491"/>
                <a:chOff x="521828" y="1531812"/>
                <a:chExt cx="1027340" cy="844491"/>
              </a:xfrm>
            </p:grpSpPr>
            <p:sp>
              <p:nvSpPr>
                <p:cNvPr id="51" name="Parallelogram 50"/>
                <p:cNvSpPr/>
                <p:nvPr/>
              </p:nvSpPr>
              <p:spPr bwMode="auto">
                <a:xfrm rot="20559538">
                  <a:off x="523625" y="1648338"/>
                  <a:ext cx="546944" cy="361214"/>
                </a:xfrm>
                <a:prstGeom prst="parallelogram">
                  <a:avLst>
                    <a:gd name="adj" fmla="val 66254"/>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52" name="Parallelogram 51"/>
                <p:cNvSpPr/>
                <p:nvPr/>
              </p:nvSpPr>
              <p:spPr bwMode="auto">
                <a:xfrm rot="20559538">
                  <a:off x="1027500" y="1531812"/>
                  <a:ext cx="281902" cy="158530"/>
                </a:xfrm>
                <a:prstGeom prst="parallelogram">
                  <a:avLst>
                    <a:gd name="adj" fmla="val 66254"/>
                  </a:avLst>
                </a:prstGeom>
                <a:solidFill>
                  <a:schemeClr val="accent6">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53" name="Parallelogram 52"/>
                <p:cNvSpPr/>
                <p:nvPr/>
              </p:nvSpPr>
              <p:spPr bwMode="auto">
                <a:xfrm rot="20559538">
                  <a:off x="1218450" y="1707123"/>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54" name="Parallelogram 53"/>
                <p:cNvSpPr/>
                <p:nvPr/>
              </p:nvSpPr>
              <p:spPr bwMode="auto">
                <a:xfrm rot="20559538">
                  <a:off x="521828" y="2121263"/>
                  <a:ext cx="281902" cy="158530"/>
                </a:xfrm>
                <a:prstGeom prst="parallelogram">
                  <a:avLst>
                    <a:gd name="adj" fmla="val 66254"/>
                  </a:avLst>
                </a:prstGeom>
                <a:solidFill>
                  <a:schemeClr val="tx2">
                    <a:lumMod val="50000"/>
                    <a:lumOff val="5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55" name="Parallelogram 54"/>
                <p:cNvSpPr/>
                <p:nvPr/>
              </p:nvSpPr>
              <p:spPr bwMode="auto">
                <a:xfrm rot="20559538">
                  <a:off x="760766" y="2067000"/>
                  <a:ext cx="281902" cy="158530"/>
                </a:xfrm>
                <a:prstGeom prst="parallelogram">
                  <a:avLst>
                    <a:gd name="adj" fmla="val 66254"/>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56" name="Parallelogram 55"/>
                <p:cNvSpPr/>
                <p:nvPr/>
              </p:nvSpPr>
              <p:spPr bwMode="auto">
                <a:xfrm rot="20559538">
                  <a:off x="1004893" y="221777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57" name="Parallelogram 56"/>
                <p:cNvSpPr/>
                <p:nvPr/>
              </p:nvSpPr>
              <p:spPr bwMode="auto">
                <a:xfrm rot="20559538">
                  <a:off x="1267266" y="214971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58" name="Parallelogram 57"/>
                <p:cNvSpPr/>
                <p:nvPr/>
              </p:nvSpPr>
              <p:spPr bwMode="auto">
                <a:xfrm rot="20559538">
                  <a:off x="1163064" y="1949326"/>
                  <a:ext cx="281902" cy="158530"/>
                </a:xfrm>
                <a:prstGeom prst="parallelogram">
                  <a:avLst>
                    <a:gd name="adj" fmla="val 66254"/>
                  </a:avLst>
                </a:prstGeom>
                <a:solidFill>
                  <a:srgbClr val="00B0F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59" name="Straight Connector 58"/>
                <p:cNvCxnSpPr>
                  <a:stCxn id="51" idx="2"/>
                  <a:endCxn id="52" idx="5"/>
                </p:cNvCxnSpPr>
                <p:nvPr/>
              </p:nvCxnSpPr>
              <p:spPr bwMode="auto">
                <a:xfrm flipV="1">
                  <a:off x="943919" y="1637436"/>
                  <a:ext cx="140117" cy="14566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60" name="Straight Connector 59"/>
                <p:cNvCxnSpPr>
                  <a:stCxn id="51" idx="3"/>
                  <a:endCxn id="54" idx="1"/>
                </p:cNvCxnSpPr>
                <p:nvPr/>
              </p:nvCxnSpPr>
              <p:spPr bwMode="auto">
                <a:xfrm flipH="1">
                  <a:off x="689282" y="2037008"/>
                  <a:ext cx="47426" cy="72205"/>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61" name="Straight Connector 60"/>
                <p:cNvCxnSpPr>
                  <a:stCxn id="51" idx="3"/>
                  <a:endCxn id="55" idx="1"/>
                </p:cNvCxnSpPr>
                <p:nvPr/>
              </p:nvCxnSpPr>
              <p:spPr bwMode="auto">
                <a:xfrm>
                  <a:off x="736708" y="2037008"/>
                  <a:ext cx="191512" cy="17942"/>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62" name="Straight Connector 61"/>
                <p:cNvCxnSpPr>
                  <a:stCxn id="52" idx="3"/>
                  <a:endCxn id="68" idx="0"/>
                </p:cNvCxnSpPr>
                <p:nvPr/>
              </p:nvCxnSpPr>
              <p:spPr bwMode="auto">
                <a:xfrm flipH="1">
                  <a:off x="1096563" y="1702392"/>
                  <a:ext cx="45385" cy="64891"/>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63" name="Straight Connector 62"/>
                <p:cNvCxnSpPr>
                  <a:stCxn id="51" idx="2"/>
                  <a:endCxn id="68" idx="5"/>
                </p:cNvCxnSpPr>
                <p:nvPr/>
              </p:nvCxnSpPr>
              <p:spPr bwMode="auto">
                <a:xfrm>
                  <a:off x="943919" y="1783100"/>
                  <a:ext cx="91855" cy="8620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64" name="Straight Connector 63"/>
                <p:cNvCxnSpPr/>
                <p:nvPr/>
              </p:nvCxnSpPr>
              <p:spPr bwMode="auto">
                <a:xfrm flipV="1">
                  <a:off x="1167789" y="1800011"/>
                  <a:ext cx="103015" cy="5362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65" name="Straight Connector 64"/>
                <p:cNvCxnSpPr/>
                <p:nvPr/>
              </p:nvCxnSpPr>
              <p:spPr bwMode="auto">
                <a:xfrm flipH="1">
                  <a:off x="1304072" y="1862866"/>
                  <a:ext cx="52509" cy="75226"/>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66" name="Straight Connector 65"/>
                <p:cNvCxnSpPr>
                  <a:stCxn id="58" idx="3"/>
                  <a:endCxn id="56" idx="0"/>
                </p:cNvCxnSpPr>
                <p:nvPr/>
              </p:nvCxnSpPr>
              <p:spPr bwMode="auto">
                <a:xfrm flipH="1">
                  <a:off x="1122218" y="2119906"/>
                  <a:ext cx="155294" cy="101470"/>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67" name="Straight Connector 66"/>
                <p:cNvCxnSpPr>
                  <a:stCxn id="58" idx="3"/>
                  <a:endCxn id="57" idx="1"/>
                </p:cNvCxnSpPr>
                <p:nvPr/>
              </p:nvCxnSpPr>
              <p:spPr bwMode="auto">
                <a:xfrm>
                  <a:off x="1277512" y="2119906"/>
                  <a:ext cx="157208" cy="17757"/>
                </a:xfrm>
                <a:prstGeom prst="line">
                  <a:avLst/>
                </a:prstGeom>
                <a:solidFill>
                  <a:srgbClr val="5CA1FB"/>
                </a:solidFill>
                <a:ln w="3175" cap="flat" cmpd="sng" algn="ctr">
                  <a:solidFill>
                    <a:schemeClr val="tx1"/>
                  </a:solidFill>
                  <a:prstDash val="solid"/>
                  <a:round/>
                  <a:headEnd type="none" w="med" len="med"/>
                  <a:tailEnd type="none" w="med" len="med"/>
                </a:ln>
                <a:effectLst/>
              </p:spPr>
            </p:cxnSp>
            <p:sp>
              <p:nvSpPr>
                <p:cNvPr id="68" name="Parallelogram 67"/>
                <p:cNvSpPr/>
                <p:nvPr/>
              </p:nvSpPr>
              <p:spPr bwMode="auto">
                <a:xfrm rot="20559538">
                  <a:off x="979238" y="1763680"/>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grpSp>
        <p:cxnSp>
          <p:nvCxnSpPr>
            <p:cNvPr id="154" name="Straight Arrow Connector 153"/>
            <p:cNvCxnSpPr/>
            <p:nvPr/>
          </p:nvCxnSpPr>
          <p:spPr bwMode="auto">
            <a:xfrm flipV="1">
              <a:off x="475520" y="1004937"/>
              <a:ext cx="7669439" cy="0"/>
            </a:xfrm>
            <a:prstGeom prst="straightConnector1">
              <a:avLst/>
            </a:prstGeom>
            <a:solidFill>
              <a:srgbClr val="5CA1FB"/>
            </a:solidFill>
            <a:ln w="3175" cap="flat" cmpd="sng" algn="ctr">
              <a:solidFill>
                <a:schemeClr val="tx1"/>
              </a:solidFill>
              <a:prstDash val="solid"/>
              <a:round/>
              <a:headEnd type="none" w="med" len="med"/>
              <a:tailEnd type="triangle"/>
            </a:ln>
            <a:effectLst/>
          </p:spPr>
        </p:cxnSp>
        <p:sp>
          <p:nvSpPr>
            <p:cNvPr id="155" name="TextBox 154"/>
            <p:cNvSpPr txBox="1"/>
            <p:nvPr/>
          </p:nvSpPr>
          <p:spPr>
            <a:xfrm>
              <a:off x="8208131" y="680227"/>
              <a:ext cx="833933" cy="369332"/>
            </a:xfrm>
            <a:prstGeom prst="rect">
              <a:avLst/>
            </a:prstGeom>
            <a:noFill/>
          </p:spPr>
          <p:txBody>
            <a:bodyPr wrap="square" rtlCol="0">
              <a:spAutoFit/>
            </a:bodyPr>
            <a:lstStyle/>
            <a:p>
              <a:r>
                <a:rPr lang="en-US" sz="1800" dirty="0" smtClean="0"/>
                <a:t>time</a:t>
              </a:r>
              <a:endParaRPr lang="en-US" sz="1800" dirty="0"/>
            </a:p>
          </p:txBody>
        </p:sp>
        <p:sp>
          <p:nvSpPr>
            <p:cNvPr id="156" name="TextBox 155"/>
            <p:cNvSpPr txBox="1"/>
            <p:nvPr/>
          </p:nvSpPr>
          <p:spPr>
            <a:xfrm>
              <a:off x="151700" y="2829777"/>
              <a:ext cx="8835138" cy="781752"/>
            </a:xfrm>
            <a:prstGeom prst="rect">
              <a:avLst/>
            </a:prstGeom>
            <a:solidFill>
              <a:schemeClr val="bg1"/>
            </a:solidFill>
          </p:spPr>
          <p:txBody>
            <a:bodyPr wrap="square" rtlCol="0">
              <a:spAutoFit/>
            </a:bodyPr>
            <a:lstStyle/>
            <a:p>
              <a:pPr marL="228600" indent="-228600">
                <a:lnSpc>
                  <a:spcPct val="80000"/>
                </a:lnSpc>
                <a:spcBef>
                  <a:spcPts val="0"/>
                </a:spcBef>
                <a:buFont typeface="+mj-lt"/>
                <a:buAutoNum type="arabicPeriod"/>
              </a:pPr>
              <a:r>
                <a:rPr lang="en-US" sz="1400" dirty="0"/>
                <a:t>T</a:t>
              </a:r>
              <a:r>
                <a:rPr lang="en-US" sz="1400" dirty="0" smtClean="0"/>
                <a:t>he baseline application evolves in response to changes resulting in program variants </a:t>
              </a:r>
              <a:r>
                <a:rPr lang="en-US" sz="1400" dirty="0"/>
                <a:t>(</a:t>
              </a:r>
              <a:r>
                <a:rPr lang="en-US" sz="1400" dirty="0" smtClean="0"/>
                <a:t>different source code and binary) to be deployed. This </a:t>
              </a:r>
              <a:r>
                <a:rPr lang="en-US" sz="1400" i="1" dirty="0" smtClean="0"/>
                <a:t>evolution</a:t>
              </a:r>
              <a:r>
                <a:rPr lang="en-US" sz="1400" dirty="0" smtClean="0"/>
                <a:t> happens </a:t>
              </a:r>
              <a:r>
                <a:rPr lang="en-US" sz="1400" i="1" dirty="0" smtClean="0"/>
                <a:t>offline, </a:t>
              </a:r>
              <a:r>
                <a:rPr lang="en-US" sz="1400" dirty="0" smtClean="0"/>
                <a:t>i.e., the new binary needs to be deployed to take advantage of the adaptation. The changes in code include substitution, addition, removal of code elements.</a:t>
              </a:r>
              <a:endParaRPr lang="en-US" sz="1400" dirty="0"/>
            </a:p>
          </p:txBody>
        </p:sp>
        <p:sp>
          <p:nvSpPr>
            <p:cNvPr id="178" name="TextBox 177"/>
            <p:cNvSpPr txBox="1"/>
            <p:nvPr/>
          </p:nvSpPr>
          <p:spPr>
            <a:xfrm>
              <a:off x="8040709" y="1668503"/>
              <a:ext cx="833933" cy="523220"/>
            </a:xfrm>
            <a:prstGeom prst="rect">
              <a:avLst/>
            </a:prstGeom>
            <a:noFill/>
          </p:spPr>
          <p:txBody>
            <a:bodyPr wrap="square" rtlCol="0">
              <a:spAutoFit/>
            </a:bodyPr>
            <a:lstStyle/>
            <a:p>
              <a:r>
                <a:rPr lang="en-US" sz="2800" dirty="0" smtClean="0"/>
                <a:t>…</a:t>
              </a:r>
              <a:endParaRPr lang="en-US" sz="2800" dirty="0"/>
            </a:p>
          </p:txBody>
        </p:sp>
        <p:grpSp>
          <p:nvGrpSpPr>
            <p:cNvPr id="184" name="Group 183"/>
            <p:cNvGrpSpPr/>
            <p:nvPr/>
          </p:nvGrpSpPr>
          <p:grpSpPr>
            <a:xfrm>
              <a:off x="2880351" y="1489044"/>
              <a:ext cx="1921921" cy="1089038"/>
              <a:chOff x="1936224" y="1316305"/>
              <a:chExt cx="1921921" cy="1089038"/>
            </a:xfrm>
          </p:grpSpPr>
          <p:grpSp>
            <p:nvGrpSpPr>
              <p:cNvPr id="69" name="Group 68"/>
              <p:cNvGrpSpPr/>
              <p:nvPr/>
            </p:nvGrpSpPr>
            <p:grpSpPr>
              <a:xfrm>
                <a:off x="1936224" y="1316305"/>
                <a:ext cx="1921921" cy="1089038"/>
                <a:chOff x="-940" y="1396098"/>
                <a:chExt cx="1921921" cy="1089038"/>
              </a:xfrm>
            </p:grpSpPr>
            <p:sp>
              <p:nvSpPr>
                <p:cNvPr id="70" name="Parallelogram 69"/>
                <p:cNvSpPr/>
                <p:nvPr/>
              </p:nvSpPr>
              <p:spPr bwMode="auto">
                <a:xfrm rot="20559538">
                  <a:off x="-940" y="1396098"/>
                  <a:ext cx="1921921" cy="1089038"/>
                </a:xfrm>
                <a:prstGeom prst="parallelogram">
                  <a:avLst>
                    <a:gd name="adj" fmla="val 66254"/>
                  </a:avLst>
                </a:prstGeom>
                <a:solidFill>
                  <a:schemeClr val="bg1">
                    <a:lumMod val="95000"/>
                  </a:schemeClr>
                </a:solidFill>
                <a:ln w="3175" cap="flat" cmpd="sng" algn="ctr">
                  <a:solidFill>
                    <a:schemeClr val="bg1">
                      <a:lumMod val="85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nvGrpSpPr>
                <p:cNvPr id="71" name="Group 70"/>
                <p:cNvGrpSpPr/>
                <p:nvPr/>
              </p:nvGrpSpPr>
              <p:grpSpPr>
                <a:xfrm>
                  <a:off x="404784" y="1539128"/>
                  <a:ext cx="1027340" cy="844491"/>
                  <a:chOff x="521828" y="1531812"/>
                  <a:chExt cx="1027340" cy="844491"/>
                </a:xfrm>
              </p:grpSpPr>
              <p:sp>
                <p:nvSpPr>
                  <p:cNvPr id="72" name="Parallelogram 71"/>
                  <p:cNvSpPr/>
                  <p:nvPr/>
                </p:nvSpPr>
                <p:spPr bwMode="auto">
                  <a:xfrm rot="20559538">
                    <a:off x="523625" y="1648338"/>
                    <a:ext cx="546944" cy="361214"/>
                  </a:xfrm>
                  <a:prstGeom prst="parallelogram">
                    <a:avLst>
                      <a:gd name="adj" fmla="val 66254"/>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73" name="Parallelogram 72"/>
                  <p:cNvSpPr/>
                  <p:nvPr/>
                </p:nvSpPr>
                <p:spPr bwMode="auto">
                  <a:xfrm rot="20559538">
                    <a:off x="1027500" y="1531812"/>
                    <a:ext cx="281902" cy="158530"/>
                  </a:xfrm>
                  <a:prstGeom prst="parallelogram">
                    <a:avLst>
                      <a:gd name="adj" fmla="val 66254"/>
                    </a:avLst>
                  </a:prstGeom>
                  <a:solidFill>
                    <a:schemeClr val="accent6">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74" name="Parallelogram 73"/>
                  <p:cNvSpPr/>
                  <p:nvPr/>
                </p:nvSpPr>
                <p:spPr bwMode="auto">
                  <a:xfrm rot="20559538">
                    <a:off x="1218450" y="1707123"/>
                    <a:ext cx="281902" cy="158530"/>
                  </a:xfrm>
                  <a:prstGeom prst="parallelogram">
                    <a:avLst>
                      <a:gd name="adj" fmla="val 66254"/>
                    </a:avLst>
                  </a:prstGeom>
                  <a:solidFill>
                    <a:srgbClr val="FFFF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75" name="Parallelogram 74"/>
                  <p:cNvSpPr/>
                  <p:nvPr/>
                </p:nvSpPr>
                <p:spPr bwMode="auto">
                  <a:xfrm rot="20559538">
                    <a:off x="521828" y="2121263"/>
                    <a:ext cx="281902" cy="158530"/>
                  </a:xfrm>
                  <a:prstGeom prst="parallelogram">
                    <a:avLst>
                      <a:gd name="adj" fmla="val 66254"/>
                    </a:avLst>
                  </a:prstGeom>
                  <a:solidFill>
                    <a:schemeClr val="tx2">
                      <a:lumMod val="50000"/>
                      <a:lumOff val="5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76" name="Parallelogram 75"/>
                  <p:cNvSpPr/>
                  <p:nvPr/>
                </p:nvSpPr>
                <p:spPr bwMode="auto">
                  <a:xfrm rot="20559538">
                    <a:off x="760766" y="2067000"/>
                    <a:ext cx="281902" cy="158530"/>
                  </a:xfrm>
                  <a:prstGeom prst="parallelogram">
                    <a:avLst>
                      <a:gd name="adj" fmla="val 66254"/>
                    </a:avLst>
                  </a:prstGeom>
                  <a:solidFill>
                    <a:srgbClr val="FFC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77" name="Parallelogram 76"/>
                  <p:cNvSpPr/>
                  <p:nvPr/>
                </p:nvSpPr>
                <p:spPr bwMode="auto">
                  <a:xfrm rot="20559538">
                    <a:off x="1004893" y="221777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78" name="Parallelogram 77"/>
                  <p:cNvSpPr/>
                  <p:nvPr/>
                </p:nvSpPr>
                <p:spPr bwMode="auto">
                  <a:xfrm rot="20559538">
                    <a:off x="1267266" y="214971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79" name="Parallelogram 78"/>
                  <p:cNvSpPr/>
                  <p:nvPr/>
                </p:nvSpPr>
                <p:spPr bwMode="auto">
                  <a:xfrm rot="20559538">
                    <a:off x="1163064" y="1949326"/>
                    <a:ext cx="281902" cy="158530"/>
                  </a:xfrm>
                  <a:prstGeom prst="parallelogram">
                    <a:avLst>
                      <a:gd name="adj" fmla="val 66254"/>
                    </a:avLst>
                  </a:prstGeom>
                  <a:solidFill>
                    <a:srgbClr val="00B0F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80" name="Straight Connector 79"/>
                  <p:cNvCxnSpPr>
                    <a:stCxn id="72" idx="2"/>
                    <a:endCxn id="73" idx="5"/>
                  </p:cNvCxnSpPr>
                  <p:nvPr/>
                </p:nvCxnSpPr>
                <p:spPr bwMode="auto">
                  <a:xfrm flipV="1">
                    <a:off x="943919" y="1637436"/>
                    <a:ext cx="140117" cy="14566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81" name="Straight Connector 80"/>
                  <p:cNvCxnSpPr>
                    <a:stCxn id="72" idx="3"/>
                    <a:endCxn id="75" idx="1"/>
                  </p:cNvCxnSpPr>
                  <p:nvPr/>
                </p:nvCxnSpPr>
                <p:spPr bwMode="auto">
                  <a:xfrm flipH="1">
                    <a:off x="689282" y="2037008"/>
                    <a:ext cx="47426" cy="72205"/>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82" name="Straight Connector 81"/>
                  <p:cNvCxnSpPr>
                    <a:stCxn id="72" idx="3"/>
                    <a:endCxn id="76" idx="1"/>
                  </p:cNvCxnSpPr>
                  <p:nvPr/>
                </p:nvCxnSpPr>
                <p:spPr bwMode="auto">
                  <a:xfrm>
                    <a:off x="736708" y="2037008"/>
                    <a:ext cx="191512" cy="17942"/>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83" name="Straight Connector 82"/>
                  <p:cNvCxnSpPr>
                    <a:stCxn id="73" idx="3"/>
                    <a:endCxn id="89" idx="0"/>
                  </p:cNvCxnSpPr>
                  <p:nvPr/>
                </p:nvCxnSpPr>
                <p:spPr bwMode="auto">
                  <a:xfrm flipH="1">
                    <a:off x="1096563" y="1702392"/>
                    <a:ext cx="45385" cy="64891"/>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84" name="Straight Connector 83"/>
                  <p:cNvCxnSpPr>
                    <a:stCxn id="72" idx="2"/>
                    <a:endCxn id="89" idx="5"/>
                  </p:cNvCxnSpPr>
                  <p:nvPr/>
                </p:nvCxnSpPr>
                <p:spPr bwMode="auto">
                  <a:xfrm>
                    <a:off x="943919" y="1783100"/>
                    <a:ext cx="91855" cy="8620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85" name="Straight Connector 84"/>
                  <p:cNvCxnSpPr/>
                  <p:nvPr/>
                </p:nvCxnSpPr>
                <p:spPr bwMode="auto">
                  <a:xfrm flipV="1">
                    <a:off x="1167789" y="1800011"/>
                    <a:ext cx="103015" cy="5362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86" name="Straight Connector 85"/>
                  <p:cNvCxnSpPr/>
                  <p:nvPr/>
                </p:nvCxnSpPr>
                <p:spPr bwMode="auto">
                  <a:xfrm flipH="1">
                    <a:off x="1304072" y="1862866"/>
                    <a:ext cx="52509" cy="75226"/>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87" name="Straight Connector 86"/>
                  <p:cNvCxnSpPr>
                    <a:stCxn id="79" idx="3"/>
                    <a:endCxn id="77" idx="0"/>
                  </p:cNvCxnSpPr>
                  <p:nvPr/>
                </p:nvCxnSpPr>
                <p:spPr bwMode="auto">
                  <a:xfrm flipH="1">
                    <a:off x="1122218" y="2119906"/>
                    <a:ext cx="155294" cy="101470"/>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88" name="Straight Connector 87"/>
                  <p:cNvCxnSpPr>
                    <a:stCxn id="79" idx="3"/>
                    <a:endCxn id="78" idx="1"/>
                  </p:cNvCxnSpPr>
                  <p:nvPr/>
                </p:nvCxnSpPr>
                <p:spPr bwMode="auto">
                  <a:xfrm>
                    <a:off x="1277512" y="2119906"/>
                    <a:ext cx="157208" cy="17757"/>
                  </a:xfrm>
                  <a:prstGeom prst="line">
                    <a:avLst/>
                  </a:prstGeom>
                  <a:solidFill>
                    <a:srgbClr val="5CA1FB"/>
                  </a:solidFill>
                  <a:ln w="3175" cap="flat" cmpd="sng" algn="ctr">
                    <a:solidFill>
                      <a:schemeClr val="tx1"/>
                    </a:solidFill>
                    <a:prstDash val="solid"/>
                    <a:round/>
                    <a:headEnd type="none" w="med" len="med"/>
                    <a:tailEnd type="none" w="med" len="med"/>
                  </a:ln>
                  <a:effectLst/>
                </p:spPr>
              </p:cxnSp>
              <p:sp>
                <p:nvSpPr>
                  <p:cNvPr id="89" name="Parallelogram 88"/>
                  <p:cNvSpPr/>
                  <p:nvPr/>
                </p:nvSpPr>
                <p:spPr bwMode="auto">
                  <a:xfrm rot="20559538">
                    <a:off x="979238" y="1763680"/>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grpSp>
          <p:sp>
            <p:nvSpPr>
              <p:cNvPr id="180" name="Parallelogram 179"/>
              <p:cNvSpPr/>
              <p:nvPr/>
            </p:nvSpPr>
            <p:spPr bwMode="auto">
              <a:xfrm rot="20559538">
                <a:off x="2439107" y="1708146"/>
                <a:ext cx="357648" cy="67000"/>
              </a:xfrm>
              <a:prstGeom prst="parallelogram">
                <a:avLst>
                  <a:gd name="adj" fmla="val 66254"/>
                </a:avLst>
              </a:prstGeom>
              <a:solidFill>
                <a:schemeClr val="tx2">
                  <a:lumMod val="50000"/>
                  <a:lumOff val="5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sp>
          <p:nvSpPr>
            <p:cNvPr id="188" name="Rectangular Callout 187"/>
            <p:cNvSpPr/>
            <p:nvPr/>
          </p:nvSpPr>
          <p:spPr bwMode="auto">
            <a:xfrm>
              <a:off x="1536267" y="689008"/>
              <a:ext cx="1275737" cy="431596"/>
            </a:xfrm>
            <a:prstGeom prst="wedgeRectCallout">
              <a:avLst>
                <a:gd name="adj1" fmla="val -1337"/>
                <a:gd name="adj2" fmla="val 72523"/>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80000"/>
                </a:lnSpc>
                <a:spcBef>
                  <a:spcPts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charset="0"/>
                  <a:ea typeface="ＭＳ Ｐゴシック" pitchFamily="1" charset="-128"/>
                </a:rPr>
                <a:t>New</a:t>
              </a:r>
              <a:r>
                <a:rPr kumimoji="0" lang="en-US" sz="1400" i="0" u="none" strike="noStrike" cap="none" normalizeH="0" dirty="0" smtClean="0">
                  <a:ln>
                    <a:noFill/>
                  </a:ln>
                  <a:solidFill>
                    <a:schemeClr val="tx1"/>
                  </a:solidFill>
                  <a:effectLst/>
                  <a:latin typeface="Arial" charset="0"/>
                  <a:ea typeface="ＭＳ Ｐゴシック" pitchFamily="1" charset="-128"/>
                </a:rPr>
                <a:t> mission </a:t>
              </a:r>
            </a:p>
            <a:p>
              <a:pPr marL="0" marR="0" indent="0" algn="ctr" defTabSz="914400" rtl="0" eaLnBrk="1" fontAlgn="base" latinLnBrk="0" hangingPunct="1">
                <a:lnSpc>
                  <a:spcPct val="80000"/>
                </a:lnSpc>
                <a:spcBef>
                  <a:spcPts val="0"/>
                </a:spcBef>
                <a:spcAft>
                  <a:spcPct val="0"/>
                </a:spcAft>
                <a:buClrTx/>
                <a:buSzTx/>
                <a:buFontTx/>
                <a:buNone/>
                <a:tabLst/>
              </a:pPr>
              <a:r>
                <a:rPr kumimoji="0" lang="en-US" sz="1400" i="0" u="none" strike="noStrike" cap="none" normalizeH="0" dirty="0" smtClean="0">
                  <a:ln>
                    <a:noFill/>
                  </a:ln>
                  <a:solidFill>
                    <a:schemeClr val="tx1"/>
                  </a:solidFill>
                  <a:effectLst/>
                  <a:latin typeface="Arial" charset="0"/>
                  <a:ea typeface="ＭＳ Ｐゴシック" pitchFamily="1" charset="-128"/>
                </a:rPr>
                <a:t>requirement</a:t>
              </a:r>
              <a:endParaRPr kumimoji="0" lang="en-US" sz="1400" i="0" u="none" strike="noStrike" cap="none" normalizeH="0" baseline="0" dirty="0" smtClean="0">
                <a:ln>
                  <a:noFill/>
                </a:ln>
                <a:solidFill>
                  <a:schemeClr val="tx1"/>
                </a:solidFill>
                <a:effectLst/>
                <a:latin typeface="Arial" charset="0"/>
                <a:ea typeface="ＭＳ Ｐゴシック" pitchFamily="1" charset="-128"/>
              </a:endParaRPr>
            </a:p>
          </p:txBody>
        </p:sp>
        <p:sp>
          <p:nvSpPr>
            <p:cNvPr id="189" name="Rectangular Callout 188"/>
            <p:cNvSpPr/>
            <p:nvPr/>
          </p:nvSpPr>
          <p:spPr bwMode="auto">
            <a:xfrm>
              <a:off x="3344221" y="685515"/>
              <a:ext cx="1275737" cy="431596"/>
            </a:xfrm>
            <a:prstGeom prst="wedgeRectCallout">
              <a:avLst>
                <a:gd name="adj1" fmla="val -7072"/>
                <a:gd name="adj2" fmla="val 75913"/>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80000"/>
                </a:lnSpc>
                <a:spcBef>
                  <a:spcPts val="0"/>
                </a:spcBef>
                <a:spcAft>
                  <a:spcPct val="0"/>
                </a:spcAft>
                <a:buClrTx/>
                <a:buSzTx/>
                <a:buFontTx/>
                <a:buNone/>
                <a:tabLst/>
              </a:pPr>
              <a:r>
                <a:rPr lang="en-US" sz="1400" dirty="0" smtClean="0">
                  <a:ea typeface="ＭＳ Ｐゴシック" pitchFamily="1" charset="-128"/>
                </a:rPr>
                <a:t>New target </a:t>
              </a:r>
            </a:p>
            <a:p>
              <a:pPr marL="0" marR="0" indent="0" algn="ctr" defTabSz="914400" rtl="0" eaLnBrk="1" fontAlgn="base" latinLnBrk="0" hangingPunct="1">
                <a:lnSpc>
                  <a:spcPct val="80000"/>
                </a:lnSpc>
                <a:spcBef>
                  <a:spcPts val="0"/>
                </a:spcBef>
                <a:spcAft>
                  <a:spcPct val="0"/>
                </a:spcAft>
                <a:buClrTx/>
                <a:buSzTx/>
                <a:buFontTx/>
                <a:buNone/>
                <a:tabLst/>
              </a:pPr>
              <a:r>
                <a:rPr lang="en-US" sz="1400" dirty="0" smtClean="0">
                  <a:ea typeface="ＭＳ Ｐゴシック" pitchFamily="1" charset="-128"/>
                </a:rPr>
                <a:t>environment</a:t>
              </a:r>
              <a:endParaRPr kumimoji="0" lang="en-US" sz="1400" i="0" u="none" strike="noStrike" cap="none" normalizeH="0" dirty="0" smtClean="0">
                <a:ln>
                  <a:noFill/>
                </a:ln>
                <a:solidFill>
                  <a:schemeClr val="tx1"/>
                </a:solidFill>
                <a:effectLst/>
                <a:latin typeface="Arial" charset="0"/>
                <a:ea typeface="ＭＳ Ｐゴシック" pitchFamily="1" charset="-128"/>
              </a:endParaRPr>
            </a:p>
          </p:txBody>
        </p:sp>
        <p:sp>
          <p:nvSpPr>
            <p:cNvPr id="190" name="Rectangular Callout 189"/>
            <p:cNvSpPr/>
            <p:nvPr/>
          </p:nvSpPr>
          <p:spPr bwMode="auto">
            <a:xfrm>
              <a:off x="5045351" y="685515"/>
              <a:ext cx="1275737" cy="431596"/>
            </a:xfrm>
            <a:prstGeom prst="wedgeRectCallout">
              <a:avLst>
                <a:gd name="adj1" fmla="val -4778"/>
                <a:gd name="adj2" fmla="val 74218"/>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80000"/>
                </a:lnSpc>
                <a:spcBef>
                  <a:spcPts val="0"/>
                </a:spcBef>
                <a:spcAft>
                  <a:spcPct val="0"/>
                </a:spcAft>
                <a:buClrTx/>
                <a:buSzTx/>
                <a:buFontTx/>
                <a:buNone/>
                <a:tabLst/>
              </a:pPr>
              <a:r>
                <a:rPr lang="en-US" sz="1400" dirty="0" smtClean="0">
                  <a:ea typeface="ＭＳ Ｐゴシック" pitchFamily="1" charset="-128"/>
                </a:rPr>
                <a:t>Library Update</a:t>
              </a:r>
            </a:p>
          </p:txBody>
        </p:sp>
        <p:sp>
          <p:nvSpPr>
            <p:cNvPr id="191" name="Rectangular Callout 190"/>
            <p:cNvSpPr/>
            <p:nvPr/>
          </p:nvSpPr>
          <p:spPr bwMode="auto">
            <a:xfrm>
              <a:off x="6589464" y="689798"/>
              <a:ext cx="1275737" cy="431596"/>
            </a:xfrm>
            <a:prstGeom prst="wedgeRectCallout">
              <a:avLst>
                <a:gd name="adj1" fmla="val -2484"/>
                <a:gd name="adj2" fmla="val 74218"/>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80000"/>
                </a:lnSpc>
                <a:spcBef>
                  <a:spcPts val="0"/>
                </a:spcBef>
                <a:spcAft>
                  <a:spcPct val="0"/>
                </a:spcAft>
                <a:buClrTx/>
                <a:buSzTx/>
                <a:buFontTx/>
                <a:buNone/>
                <a:tabLst/>
              </a:pPr>
              <a:r>
                <a:rPr lang="en-US" sz="1400" dirty="0" smtClean="0">
                  <a:ea typeface="ＭＳ Ｐゴシック" pitchFamily="1" charset="-128"/>
                </a:rPr>
                <a:t>HW Update</a:t>
              </a:r>
            </a:p>
          </p:txBody>
        </p:sp>
        <p:grpSp>
          <p:nvGrpSpPr>
            <p:cNvPr id="195" name="Group 194"/>
            <p:cNvGrpSpPr/>
            <p:nvPr/>
          </p:nvGrpSpPr>
          <p:grpSpPr>
            <a:xfrm>
              <a:off x="6329939" y="1421264"/>
              <a:ext cx="1921921" cy="1156818"/>
              <a:chOff x="6329939" y="1416163"/>
              <a:chExt cx="1921921" cy="1156818"/>
            </a:xfrm>
          </p:grpSpPr>
          <p:grpSp>
            <p:nvGrpSpPr>
              <p:cNvPr id="186" name="Group 185"/>
              <p:cNvGrpSpPr/>
              <p:nvPr/>
            </p:nvGrpSpPr>
            <p:grpSpPr>
              <a:xfrm>
                <a:off x="6329939" y="1416163"/>
                <a:ext cx="1921921" cy="1089038"/>
                <a:chOff x="7041431" y="1423404"/>
                <a:chExt cx="1921921" cy="1089038"/>
              </a:xfrm>
            </p:grpSpPr>
            <p:grpSp>
              <p:nvGrpSpPr>
                <p:cNvPr id="132" name="Group 131"/>
                <p:cNvGrpSpPr/>
                <p:nvPr/>
              </p:nvGrpSpPr>
              <p:grpSpPr>
                <a:xfrm>
                  <a:off x="7041431" y="1423404"/>
                  <a:ext cx="1921921" cy="1089038"/>
                  <a:chOff x="-940" y="1396098"/>
                  <a:chExt cx="1921921" cy="1089038"/>
                </a:xfrm>
              </p:grpSpPr>
              <p:sp>
                <p:nvSpPr>
                  <p:cNvPr id="133" name="Parallelogram 132"/>
                  <p:cNvSpPr/>
                  <p:nvPr/>
                </p:nvSpPr>
                <p:spPr bwMode="auto">
                  <a:xfrm rot="20559538">
                    <a:off x="-940" y="1396098"/>
                    <a:ext cx="1921921" cy="1089038"/>
                  </a:xfrm>
                  <a:prstGeom prst="parallelogram">
                    <a:avLst>
                      <a:gd name="adj" fmla="val 66254"/>
                    </a:avLst>
                  </a:prstGeom>
                  <a:solidFill>
                    <a:schemeClr val="bg1">
                      <a:lumMod val="95000"/>
                    </a:schemeClr>
                  </a:solidFill>
                  <a:ln w="3175" cap="flat" cmpd="sng" algn="ctr">
                    <a:solidFill>
                      <a:schemeClr val="bg1">
                        <a:lumMod val="85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nvGrpSpPr>
                  <p:cNvPr id="134" name="Group 133"/>
                  <p:cNvGrpSpPr/>
                  <p:nvPr/>
                </p:nvGrpSpPr>
                <p:grpSpPr>
                  <a:xfrm>
                    <a:off x="404784" y="1539128"/>
                    <a:ext cx="1027340" cy="868346"/>
                    <a:chOff x="521828" y="1531812"/>
                    <a:chExt cx="1027340" cy="868346"/>
                  </a:xfrm>
                </p:grpSpPr>
                <p:sp>
                  <p:nvSpPr>
                    <p:cNvPr id="135" name="Parallelogram 134"/>
                    <p:cNvSpPr/>
                    <p:nvPr/>
                  </p:nvSpPr>
                  <p:spPr bwMode="auto">
                    <a:xfrm rot="20559538">
                      <a:off x="523625" y="1648338"/>
                      <a:ext cx="546944" cy="361214"/>
                    </a:xfrm>
                    <a:prstGeom prst="parallelogram">
                      <a:avLst>
                        <a:gd name="adj" fmla="val 66254"/>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36" name="Parallelogram 135"/>
                    <p:cNvSpPr/>
                    <p:nvPr/>
                  </p:nvSpPr>
                  <p:spPr bwMode="auto">
                    <a:xfrm rot="20559538">
                      <a:off x="1027500" y="1531812"/>
                      <a:ext cx="281902" cy="158530"/>
                    </a:xfrm>
                    <a:prstGeom prst="parallelogram">
                      <a:avLst>
                        <a:gd name="adj" fmla="val 66254"/>
                      </a:avLst>
                    </a:prstGeom>
                    <a:solidFill>
                      <a:schemeClr val="accent1"/>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37" name="Parallelogram 136"/>
                    <p:cNvSpPr/>
                    <p:nvPr/>
                  </p:nvSpPr>
                  <p:spPr bwMode="auto">
                    <a:xfrm rot="20559538">
                      <a:off x="1218450" y="1707123"/>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38" name="Parallelogram 137"/>
                    <p:cNvSpPr/>
                    <p:nvPr/>
                  </p:nvSpPr>
                  <p:spPr bwMode="auto">
                    <a:xfrm rot="20559538">
                      <a:off x="521828" y="2121263"/>
                      <a:ext cx="281902" cy="158530"/>
                    </a:xfrm>
                    <a:prstGeom prst="parallelogram">
                      <a:avLst>
                        <a:gd name="adj" fmla="val 66254"/>
                      </a:avLst>
                    </a:prstGeom>
                    <a:solidFill>
                      <a:schemeClr val="tx2">
                        <a:lumMod val="50000"/>
                        <a:lumOff val="5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40" name="Parallelogram 139"/>
                    <p:cNvSpPr/>
                    <p:nvPr/>
                  </p:nvSpPr>
                  <p:spPr bwMode="auto">
                    <a:xfrm rot="20559538">
                      <a:off x="1004893" y="2217773"/>
                      <a:ext cx="281902" cy="158530"/>
                    </a:xfrm>
                    <a:prstGeom prst="parallelogram">
                      <a:avLst>
                        <a:gd name="adj" fmla="val 66254"/>
                      </a:avLst>
                    </a:prstGeom>
                    <a:solidFill>
                      <a:schemeClr val="accent6">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41" name="Parallelogram 140"/>
                    <p:cNvSpPr/>
                    <p:nvPr/>
                  </p:nvSpPr>
                  <p:spPr bwMode="auto">
                    <a:xfrm rot="20559538">
                      <a:off x="1267266" y="214971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42" name="Parallelogram 141"/>
                    <p:cNvSpPr/>
                    <p:nvPr/>
                  </p:nvSpPr>
                  <p:spPr bwMode="auto">
                    <a:xfrm rot="20559538">
                      <a:off x="1163064" y="1949326"/>
                      <a:ext cx="281902" cy="158530"/>
                    </a:xfrm>
                    <a:prstGeom prst="parallelogram">
                      <a:avLst>
                        <a:gd name="adj" fmla="val 66254"/>
                      </a:avLst>
                    </a:prstGeom>
                    <a:solidFill>
                      <a:srgbClr val="00B0F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143" name="Straight Connector 142"/>
                    <p:cNvCxnSpPr>
                      <a:stCxn id="135" idx="2"/>
                      <a:endCxn id="136" idx="5"/>
                    </p:cNvCxnSpPr>
                    <p:nvPr/>
                  </p:nvCxnSpPr>
                  <p:spPr bwMode="auto">
                    <a:xfrm flipV="1">
                      <a:off x="943919" y="1637436"/>
                      <a:ext cx="140117" cy="14566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44" name="Straight Connector 143"/>
                    <p:cNvCxnSpPr>
                      <a:stCxn id="135" idx="3"/>
                      <a:endCxn id="138" idx="1"/>
                    </p:cNvCxnSpPr>
                    <p:nvPr/>
                  </p:nvCxnSpPr>
                  <p:spPr bwMode="auto">
                    <a:xfrm flipH="1">
                      <a:off x="689282" y="2037008"/>
                      <a:ext cx="47426" cy="72205"/>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45" name="Straight Connector 144"/>
                    <p:cNvCxnSpPr>
                      <a:stCxn id="138" idx="4"/>
                    </p:cNvCxnSpPr>
                    <p:nvPr/>
                  </p:nvCxnSpPr>
                  <p:spPr bwMode="auto">
                    <a:xfrm flipH="1">
                      <a:off x="622348" y="2276190"/>
                      <a:ext cx="64057" cy="123968"/>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46" name="Straight Connector 145"/>
                    <p:cNvCxnSpPr>
                      <a:stCxn id="136" idx="3"/>
                      <a:endCxn id="152" idx="0"/>
                    </p:cNvCxnSpPr>
                    <p:nvPr/>
                  </p:nvCxnSpPr>
                  <p:spPr bwMode="auto">
                    <a:xfrm flipH="1">
                      <a:off x="1096563" y="1702392"/>
                      <a:ext cx="45385" cy="64891"/>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47" name="Straight Connector 146"/>
                    <p:cNvCxnSpPr>
                      <a:stCxn id="135" idx="2"/>
                      <a:endCxn id="152" idx="5"/>
                    </p:cNvCxnSpPr>
                    <p:nvPr/>
                  </p:nvCxnSpPr>
                  <p:spPr bwMode="auto">
                    <a:xfrm>
                      <a:off x="943919" y="1783100"/>
                      <a:ext cx="91855" cy="8620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48" name="Straight Connector 147"/>
                    <p:cNvCxnSpPr/>
                    <p:nvPr/>
                  </p:nvCxnSpPr>
                  <p:spPr bwMode="auto">
                    <a:xfrm flipV="1">
                      <a:off x="1167789" y="1800011"/>
                      <a:ext cx="103015" cy="5362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49" name="Straight Connector 148"/>
                    <p:cNvCxnSpPr/>
                    <p:nvPr/>
                  </p:nvCxnSpPr>
                  <p:spPr bwMode="auto">
                    <a:xfrm flipH="1">
                      <a:off x="1304072" y="1862866"/>
                      <a:ext cx="52509" cy="75226"/>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50" name="Straight Connector 149"/>
                    <p:cNvCxnSpPr>
                      <a:stCxn id="142" idx="3"/>
                      <a:endCxn id="140" idx="0"/>
                    </p:cNvCxnSpPr>
                    <p:nvPr/>
                  </p:nvCxnSpPr>
                  <p:spPr bwMode="auto">
                    <a:xfrm flipH="1">
                      <a:off x="1122218" y="2119906"/>
                      <a:ext cx="155294" cy="101470"/>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51" name="Straight Connector 150"/>
                    <p:cNvCxnSpPr>
                      <a:stCxn id="142" idx="3"/>
                      <a:endCxn id="141" idx="1"/>
                    </p:cNvCxnSpPr>
                    <p:nvPr/>
                  </p:nvCxnSpPr>
                  <p:spPr bwMode="auto">
                    <a:xfrm>
                      <a:off x="1277512" y="2119906"/>
                      <a:ext cx="157208" cy="17757"/>
                    </a:xfrm>
                    <a:prstGeom prst="line">
                      <a:avLst/>
                    </a:prstGeom>
                    <a:solidFill>
                      <a:srgbClr val="5CA1FB"/>
                    </a:solidFill>
                    <a:ln w="3175" cap="flat" cmpd="sng" algn="ctr">
                      <a:solidFill>
                        <a:schemeClr val="tx1"/>
                      </a:solidFill>
                      <a:prstDash val="solid"/>
                      <a:round/>
                      <a:headEnd type="none" w="med" len="med"/>
                      <a:tailEnd type="none" w="med" len="med"/>
                    </a:ln>
                    <a:effectLst/>
                  </p:spPr>
                </p:cxnSp>
                <p:sp>
                  <p:nvSpPr>
                    <p:cNvPr id="152" name="Parallelogram 151"/>
                    <p:cNvSpPr/>
                    <p:nvPr/>
                  </p:nvSpPr>
                  <p:spPr bwMode="auto">
                    <a:xfrm rot="20559538">
                      <a:off x="979238" y="1763680"/>
                      <a:ext cx="281902" cy="158530"/>
                    </a:xfrm>
                    <a:prstGeom prst="parallelogram">
                      <a:avLst>
                        <a:gd name="adj" fmla="val 66254"/>
                      </a:avLst>
                    </a:prstGeom>
                    <a:solidFill>
                      <a:srgbClr val="FFFF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grpSp>
            <p:sp>
              <p:nvSpPr>
                <p:cNvPr id="183" name="Parallelogram 182"/>
                <p:cNvSpPr/>
                <p:nvPr/>
              </p:nvSpPr>
              <p:spPr bwMode="auto">
                <a:xfrm rot="20559538">
                  <a:off x="7518535" y="1919869"/>
                  <a:ext cx="357648" cy="67000"/>
                </a:xfrm>
                <a:prstGeom prst="parallelogram">
                  <a:avLst>
                    <a:gd name="adj" fmla="val 66254"/>
                  </a:avLst>
                </a:prstGeom>
                <a:solidFill>
                  <a:schemeClr val="tx2">
                    <a:lumMod val="50000"/>
                    <a:lumOff val="5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sp>
            <p:nvSpPr>
              <p:cNvPr id="194" name="Parallelogram 193"/>
              <p:cNvSpPr/>
              <p:nvPr/>
            </p:nvSpPr>
            <p:spPr bwMode="auto">
              <a:xfrm rot="20559538">
                <a:off x="6713277" y="2414451"/>
                <a:ext cx="281902" cy="158530"/>
              </a:xfrm>
              <a:prstGeom prst="parallelogram">
                <a:avLst>
                  <a:gd name="adj" fmla="val 66254"/>
                </a:avLst>
              </a:prstGeom>
              <a:solidFill>
                <a:srgbClr val="FFFF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grpSp>
          <p:nvGrpSpPr>
            <p:cNvPr id="197" name="Group 196"/>
            <p:cNvGrpSpPr/>
            <p:nvPr/>
          </p:nvGrpSpPr>
          <p:grpSpPr>
            <a:xfrm>
              <a:off x="4683203" y="1489044"/>
              <a:ext cx="1921921" cy="1089038"/>
              <a:chOff x="4704789" y="1503636"/>
              <a:chExt cx="1921921" cy="1089038"/>
            </a:xfrm>
          </p:grpSpPr>
          <p:grpSp>
            <p:nvGrpSpPr>
              <p:cNvPr id="185" name="Group 184"/>
              <p:cNvGrpSpPr/>
              <p:nvPr/>
            </p:nvGrpSpPr>
            <p:grpSpPr>
              <a:xfrm>
                <a:off x="4704789" y="1503636"/>
                <a:ext cx="1921921" cy="1089038"/>
                <a:chOff x="4087757" y="1591649"/>
                <a:chExt cx="1921921" cy="1089038"/>
              </a:xfrm>
            </p:grpSpPr>
            <p:grpSp>
              <p:nvGrpSpPr>
                <p:cNvPr id="90" name="Group 89"/>
                <p:cNvGrpSpPr/>
                <p:nvPr/>
              </p:nvGrpSpPr>
              <p:grpSpPr>
                <a:xfrm>
                  <a:off x="4087757" y="1591649"/>
                  <a:ext cx="1921921" cy="1089038"/>
                  <a:chOff x="-940" y="1396098"/>
                  <a:chExt cx="1921921" cy="1089038"/>
                </a:xfrm>
              </p:grpSpPr>
              <p:sp>
                <p:nvSpPr>
                  <p:cNvPr id="91" name="Parallelogram 90"/>
                  <p:cNvSpPr/>
                  <p:nvPr/>
                </p:nvSpPr>
                <p:spPr bwMode="auto">
                  <a:xfrm rot="20559538">
                    <a:off x="-940" y="1396098"/>
                    <a:ext cx="1921921" cy="1089038"/>
                  </a:xfrm>
                  <a:prstGeom prst="parallelogram">
                    <a:avLst>
                      <a:gd name="adj" fmla="val 66254"/>
                    </a:avLst>
                  </a:prstGeom>
                  <a:solidFill>
                    <a:schemeClr val="bg1">
                      <a:lumMod val="95000"/>
                    </a:schemeClr>
                  </a:solidFill>
                  <a:ln w="3175" cap="flat" cmpd="sng" algn="ctr">
                    <a:solidFill>
                      <a:schemeClr val="bg1">
                        <a:lumMod val="85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nvGrpSpPr>
                  <p:cNvPr id="92" name="Group 91"/>
                  <p:cNvGrpSpPr/>
                  <p:nvPr/>
                </p:nvGrpSpPr>
                <p:grpSpPr>
                  <a:xfrm>
                    <a:off x="404784" y="1539128"/>
                    <a:ext cx="1027340" cy="844491"/>
                    <a:chOff x="521828" y="1531812"/>
                    <a:chExt cx="1027340" cy="844491"/>
                  </a:xfrm>
                </p:grpSpPr>
                <p:sp>
                  <p:nvSpPr>
                    <p:cNvPr id="93" name="Parallelogram 92"/>
                    <p:cNvSpPr/>
                    <p:nvPr/>
                  </p:nvSpPr>
                  <p:spPr bwMode="auto">
                    <a:xfrm rot="20559538">
                      <a:off x="523625" y="1648338"/>
                      <a:ext cx="546944" cy="361214"/>
                    </a:xfrm>
                    <a:prstGeom prst="parallelogram">
                      <a:avLst>
                        <a:gd name="adj" fmla="val 66254"/>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94" name="Parallelogram 93"/>
                    <p:cNvSpPr/>
                    <p:nvPr/>
                  </p:nvSpPr>
                  <p:spPr bwMode="auto">
                    <a:xfrm rot="20559538">
                      <a:off x="1027500" y="1531812"/>
                      <a:ext cx="281902" cy="158530"/>
                    </a:xfrm>
                    <a:prstGeom prst="parallelogram">
                      <a:avLst>
                        <a:gd name="adj" fmla="val 66254"/>
                      </a:avLst>
                    </a:prstGeom>
                    <a:solidFill>
                      <a:schemeClr val="accent6">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95" name="Parallelogram 94"/>
                    <p:cNvSpPr/>
                    <p:nvPr/>
                  </p:nvSpPr>
                  <p:spPr bwMode="auto">
                    <a:xfrm rot="20559538">
                      <a:off x="1218450" y="1707123"/>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96" name="Parallelogram 95"/>
                    <p:cNvSpPr/>
                    <p:nvPr/>
                  </p:nvSpPr>
                  <p:spPr bwMode="auto">
                    <a:xfrm rot="20559538">
                      <a:off x="521828" y="2121263"/>
                      <a:ext cx="281902" cy="158530"/>
                    </a:xfrm>
                    <a:prstGeom prst="parallelogram">
                      <a:avLst>
                        <a:gd name="adj" fmla="val 66254"/>
                      </a:avLst>
                    </a:prstGeom>
                    <a:solidFill>
                      <a:schemeClr val="tx2">
                        <a:lumMod val="50000"/>
                        <a:lumOff val="5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97" name="Parallelogram 96"/>
                    <p:cNvSpPr/>
                    <p:nvPr/>
                  </p:nvSpPr>
                  <p:spPr bwMode="auto">
                    <a:xfrm rot="20559538">
                      <a:off x="760766" y="2067000"/>
                      <a:ext cx="281902" cy="158530"/>
                    </a:xfrm>
                    <a:prstGeom prst="parallelogram">
                      <a:avLst>
                        <a:gd name="adj" fmla="val 66254"/>
                      </a:avLst>
                    </a:prstGeom>
                    <a:solidFill>
                      <a:srgbClr val="FFC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98" name="Parallelogram 97"/>
                    <p:cNvSpPr/>
                    <p:nvPr/>
                  </p:nvSpPr>
                  <p:spPr bwMode="auto">
                    <a:xfrm rot="20559538">
                      <a:off x="1004893" y="221777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99" name="Parallelogram 98"/>
                    <p:cNvSpPr/>
                    <p:nvPr/>
                  </p:nvSpPr>
                  <p:spPr bwMode="auto">
                    <a:xfrm rot="20559538">
                      <a:off x="1267266" y="214971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00" name="Parallelogram 99"/>
                    <p:cNvSpPr/>
                    <p:nvPr/>
                  </p:nvSpPr>
                  <p:spPr bwMode="auto">
                    <a:xfrm rot="20559538">
                      <a:off x="1163064" y="1949326"/>
                      <a:ext cx="281902" cy="158530"/>
                    </a:xfrm>
                    <a:prstGeom prst="parallelogram">
                      <a:avLst>
                        <a:gd name="adj" fmla="val 66254"/>
                      </a:avLst>
                    </a:prstGeom>
                    <a:solidFill>
                      <a:srgbClr val="00B0F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101" name="Straight Connector 100"/>
                    <p:cNvCxnSpPr>
                      <a:stCxn id="93" idx="2"/>
                      <a:endCxn id="94" idx="5"/>
                    </p:cNvCxnSpPr>
                    <p:nvPr/>
                  </p:nvCxnSpPr>
                  <p:spPr bwMode="auto">
                    <a:xfrm flipV="1">
                      <a:off x="943919" y="1637436"/>
                      <a:ext cx="140117" cy="14566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02" name="Straight Connector 101"/>
                    <p:cNvCxnSpPr>
                      <a:stCxn id="93" idx="3"/>
                      <a:endCxn id="96" idx="1"/>
                    </p:cNvCxnSpPr>
                    <p:nvPr/>
                  </p:nvCxnSpPr>
                  <p:spPr bwMode="auto">
                    <a:xfrm flipH="1">
                      <a:off x="689282" y="2037008"/>
                      <a:ext cx="47426" cy="72205"/>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03" name="Straight Connector 102"/>
                    <p:cNvCxnSpPr>
                      <a:stCxn id="93" idx="3"/>
                      <a:endCxn id="97" idx="1"/>
                    </p:cNvCxnSpPr>
                    <p:nvPr/>
                  </p:nvCxnSpPr>
                  <p:spPr bwMode="auto">
                    <a:xfrm>
                      <a:off x="736708" y="2037008"/>
                      <a:ext cx="191512" cy="17942"/>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04" name="Straight Connector 103"/>
                    <p:cNvCxnSpPr>
                      <a:stCxn id="94" idx="3"/>
                      <a:endCxn id="110" idx="0"/>
                    </p:cNvCxnSpPr>
                    <p:nvPr/>
                  </p:nvCxnSpPr>
                  <p:spPr bwMode="auto">
                    <a:xfrm flipH="1">
                      <a:off x="1096563" y="1702392"/>
                      <a:ext cx="45385" cy="64891"/>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05" name="Straight Connector 104"/>
                    <p:cNvCxnSpPr>
                      <a:stCxn id="93" idx="2"/>
                      <a:endCxn id="110" idx="5"/>
                    </p:cNvCxnSpPr>
                    <p:nvPr/>
                  </p:nvCxnSpPr>
                  <p:spPr bwMode="auto">
                    <a:xfrm>
                      <a:off x="943919" y="1783100"/>
                      <a:ext cx="91855" cy="8620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06" name="Straight Connector 105"/>
                    <p:cNvCxnSpPr/>
                    <p:nvPr/>
                  </p:nvCxnSpPr>
                  <p:spPr bwMode="auto">
                    <a:xfrm flipV="1">
                      <a:off x="1167789" y="1800011"/>
                      <a:ext cx="103015" cy="5362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07" name="Straight Connector 106"/>
                    <p:cNvCxnSpPr/>
                    <p:nvPr/>
                  </p:nvCxnSpPr>
                  <p:spPr bwMode="auto">
                    <a:xfrm flipH="1">
                      <a:off x="1304072" y="1862866"/>
                      <a:ext cx="52509" cy="75226"/>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08" name="Straight Connector 107"/>
                    <p:cNvCxnSpPr>
                      <a:stCxn id="100" idx="3"/>
                      <a:endCxn id="98" idx="0"/>
                    </p:cNvCxnSpPr>
                    <p:nvPr/>
                  </p:nvCxnSpPr>
                  <p:spPr bwMode="auto">
                    <a:xfrm flipH="1">
                      <a:off x="1122218" y="2119906"/>
                      <a:ext cx="155294" cy="101470"/>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09" name="Straight Connector 108"/>
                    <p:cNvCxnSpPr>
                      <a:stCxn id="100" idx="3"/>
                      <a:endCxn id="99" idx="1"/>
                    </p:cNvCxnSpPr>
                    <p:nvPr/>
                  </p:nvCxnSpPr>
                  <p:spPr bwMode="auto">
                    <a:xfrm>
                      <a:off x="1277512" y="2119906"/>
                      <a:ext cx="157208" cy="17757"/>
                    </a:xfrm>
                    <a:prstGeom prst="line">
                      <a:avLst/>
                    </a:prstGeom>
                    <a:solidFill>
                      <a:srgbClr val="5CA1FB"/>
                    </a:solidFill>
                    <a:ln w="3175" cap="flat" cmpd="sng" algn="ctr">
                      <a:solidFill>
                        <a:schemeClr val="tx1"/>
                      </a:solidFill>
                      <a:prstDash val="solid"/>
                      <a:round/>
                      <a:headEnd type="none" w="med" len="med"/>
                      <a:tailEnd type="none" w="med" len="med"/>
                    </a:ln>
                    <a:effectLst/>
                  </p:spPr>
                </p:cxnSp>
                <p:sp>
                  <p:nvSpPr>
                    <p:cNvPr id="110" name="Parallelogram 109"/>
                    <p:cNvSpPr/>
                    <p:nvPr/>
                  </p:nvSpPr>
                  <p:spPr bwMode="auto">
                    <a:xfrm rot="20559538">
                      <a:off x="979238" y="1763680"/>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grpSp>
            <p:sp>
              <p:nvSpPr>
                <p:cNvPr id="181" name="Parallelogram 180"/>
                <p:cNvSpPr/>
                <p:nvPr/>
              </p:nvSpPr>
              <p:spPr bwMode="auto">
                <a:xfrm rot="20559538">
                  <a:off x="4609901" y="1901331"/>
                  <a:ext cx="357648" cy="67000"/>
                </a:xfrm>
                <a:prstGeom prst="parallelogram">
                  <a:avLst>
                    <a:gd name="adj" fmla="val 66254"/>
                  </a:avLst>
                </a:prstGeom>
                <a:solidFill>
                  <a:schemeClr val="tx2">
                    <a:lumMod val="50000"/>
                    <a:lumOff val="5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sp>
            <p:nvSpPr>
              <p:cNvPr id="196" name="Parallelogram 195"/>
              <p:cNvSpPr/>
              <p:nvPr/>
            </p:nvSpPr>
            <p:spPr bwMode="auto">
              <a:xfrm rot="20559538">
                <a:off x="5189789" y="2000063"/>
                <a:ext cx="357648" cy="67000"/>
              </a:xfrm>
              <a:prstGeom prst="parallelogram">
                <a:avLst>
                  <a:gd name="adj" fmla="val 66254"/>
                </a:avLst>
              </a:prstGeom>
              <a:solidFill>
                <a:schemeClr val="tx2">
                  <a:lumMod val="50000"/>
                  <a:lumOff val="5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sp>
          <p:nvSpPr>
            <p:cNvPr id="198" name="Rectangular Callout 197"/>
            <p:cNvSpPr/>
            <p:nvPr/>
          </p:nvSpPr>
          <p:spPr bwMode="auto">
            <a:xfrm>
              <a:off x="19678" y="691120"/>
              <a:ext cx="1275737" cy="431596"/>
            </a:xfrm>
            <a:prstGeom prst="wedgeRectCallout">
              <a:avLst>
                <a:gd name="adj1" fmla="val -1337"/>
                <a:gd name="adj2" fmla="val 72523"/>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80000"/>
                </a:lnSpc>
                <a:spcBef>
                  <a:spcPts val="0"/>
                </a:spcBef>
                <a:spcAft>
                  <a:spcPct val="0"/>
                </a:spcAft>
                <a:buClrTx/>
                <a:buSzTx/>
                <a:buFontTx/>
                <a:buNone/>
                <a:tabLst/>
              </a:pPr>
              <a:r>
                <a:rPr lang="en-US" sz="1400" dirty="0" smtClean="0">
                  <a:ea typeface="ＭＳ Ｐゴシック" pitchFamily="1" charset="-128"/>
                </a:rPr>
                <a:t>Baseline</a:t>
              </a:r>
              <a:endParaRPr kumimoji="0" lang="en-US" sz="1400" i="0" u="none" strike="noStrike" cap="none" normalizeH="0" baseline="0" dirty="0" smtClean="0">
                <a:ln>
                  <a:noFill/>
                </a:ln>
                <a:solidFill>
                  <a:schemeClr val="tx1"/>
                </a:solidFill>
                <a:effectLst/>
                <a:latin typeface="Arial" charset="0"/>
                <a:ea typeface="ＭＳ Ｐゴシック" pitchFamily="1" charset="-128"/>
              </a:endParaRPr>
            </a:p>
          </p:txBody>
        </p:sp>
      </p:grpSp>
      <p:sp>
        <p:nvSpPr>
          <p:cNvPr id="208" name="Rectangular Callout 207"/>
          <p:cNvSpPr/>
          <p:nvPr/>
        </p:nvSpPr>
        <p:spPr bwMode="auto">
          <a:xfrm>
            <a:off x="1675016" y="3625518"/>
            <a:ext cx="1275737" cy="611740"/>
          </a:xfrm>
          <a:prstGeom prst="wedgeRectCallout">
            <a:avLst>
              <a:gd name="adj1" fmla="val -1337"/>
              <a:gd name="adj2" fmla="val 72523"/>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80000"/>
              </a:lnSpc>
              <a:spcBef>
                <a:spcPts val="0"/>
              </a:spcBef>
              <a:spcAft>
                <a:spcPct val="0"/>
              </a:spcAft>
              <a:buClrTx/>
              <a:buSzTx/>
              <a:buFontTx/>
              <a:buNone/>
              <a:tabLst/>
            </a:pPr>
            <a:r>
              <a:rPr lang="en-US" sz="1400" dirty="0" smtClean="0">
                <a:ea typeface="ＭＳ Ｐゴシック" pitchFamily="1" charset="-128"/>
              </a:rPr>
              <a:t>Changes in the </a:t>
            </a:r>
          </a:p>
          <a:p>
            <a:pPr marL="0" marR="0" indent="0" algn="ctr" defTabSz="914400" rtl="0" eaLnBrk="1" fontAlgn="base" latinLnBrk="0" hangingPunct="1">
              <a:lnSpc>
                <a:spcPct val="80000"/>
              </a:lnSpc>
              <a:spcBef>
                <a:spcPts val="0"/>
              </a:spcBef>
              <a:spcAft>
                <a:spcPct val="0"/>
              </a:spcAft>
              <a:buClrTx/>
              <a:buSzTx/>
              <a:buFontTx/>
              <a:buNone/>
              <a:tabLst/>
            </a:pPr>
            <a:r>
              <a:rPr lang="en-US" sz="1400" dirty="0" smtClean="0">
                <a:ea typeface="ＭＳ Ｐゴシック" pitchFamily="1" charset="-128"/>
              </a:rPr>
              <a:t>operating </a:t>
            </a:r>
          </a:p>
          <a:p>
            <a:pPr marL="0" marR="0" indent="0" algn="ctr" defTabSz="914400" rtl="0" eaLnBrk="1" fontAlgn="base" latinLnBrk="0" hangingPunct="1">
              <a:lnSpc>
                <a:spcPct val="80000"/>
              </a:lnSpc>
              <a:spcBef>
                <a:spcPts val="0"/>
              </a:spcBef>
              <a:spcAft>
                <a:spcPct val="0"/>
              </a:spcAft>
              <a:buClrTx/>
              <a:buSzTx/>
              <a:buFontTx/>
              <a:buNone/>
              <a:tabLst/>
            </a:pPr>
            <a:r>
              <a:rPr lang="en-US" sz="1400" dirty="0" smtClean="0">
                <a:ea typeface="ＭＳ Ｐゴシック" pitchFamily="1" charset="-128"/>
              </a:rPr>
              <a:t>environment</a:t>
            </a:r>
            <a:endParaRPr kumimoji="0" lang="en-US" sz="1400" i="0" u="none" strike="noStrike" cap="none" normalizeH="0" dirty="0" smtClean="0">
              <a:ln>
                <a:noFill/>
              </a:ln>
              <a:solidFill>
                <a:schemeClr val="tx1"/>
              </a:solidFill>
              <a:effectLst/>
              <a:latin typeface="Arial" charset="0"/>
              <a:ea typeface="ＭＳ Ｐゴシック" pitchFamily="1" charset="-128"/>
            </a:endParaRPr>
          </a:p>
        </p:txBody>
      </p:sp>
      <p:grpSp>
        <p:nvGrpSpPr>
          <p:cNvPr id="253" name="Group 252"/>
          <p:cNvGrpSpPr/>
          <p:nvPr/>
        </p:nvGrpSpPr>
        <p:grpSpPr>
          <a:xfrm>
            <a:off x="-141422" y="4428073"/>
            <a:ext cx="1921921" cy="1199200"/>
            <a:chOff x="71044" y="4321630"/>
            <a:chExt cx="1921921" cy="1199200"/>
          </a:xfrm>
        </p:grpSpPr>
        <p:grpSp>
          <p:nvGrpSpPr>
            <p:cNvPr id="187" name="Group 186"/>
            <p:cNvGrpSpPr/>
            <p:nvPr/>
          </p:nvGrpSpPr>
          <p:grpSpPr>
            <a:xfrm>
              <a:off x="71044" y="4321630"/>
              <a:ext cx="1921921" cy="1089038"/>
              <a:chOff x="6521785" y="1423404"/>
              <a:chExt cx="1921921" cy="1089038"/>
            </a:xfrm>
          </p:grpSpPr>
          <p:grpSp>
            <p:nvGrpSpPr>
              <p:cNvPr id="111" name="Group 110"/>
              <p:cNvGrpSpPr/>
              <p:nvPr/>
            </p:nvGrpSpPr>
            <p:grpSpPr>
              <a:xfrm>
                <a:off x="6521785" y="1423404"/>
                <a:ext cx="1921921" cy="1089038"/>
                <a:chOff x="-940" y="1396098"/>
                <a:chExt cx="1921921" cy="1089038"/>
              </a:xfrm>
            </p:grpSpPr>
            <p:sp>
              <p:nvSpPr>
                <p:cNvPr id="112" name="Parallelogram 111"/>
                <p:cNvSpPr/>
                <p:nvPr/>
              </p:nvSpPr>
              <p:spPr bwMode="auto">
                <a:xfrm rot="20559538">
                  <a:off x="-940" y="1396098"/>
                  <a:ext cx="1921921" cy="1089038"/>
                </a:xfrm>
                <a:prstGeom prst="parallelogram">
                  <a:avLst>
                    <a:gd name="adj" fmla="val 66254"/>
                  </a:avLst>
                </a:prstGeom>
                <a:solidFill>
                  <a:schemeClr val="bg1">
                    <a:lumMod val="95000"/>
                  </a:schemeClr>
                </a:solidFill>
                <a:ln w="3175" cap="flat" cmpd="sng" algn="ctr">
                  <a:solidFill>
                    <a:schemeClr val="bg1">
                      <a:lumMod val="85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nvGrpSpPr>
                <p:cNvPr id="113" name="Group 112"/>
                <p:cNvGrpSpPr/>
                <p:nvPr/>
              </p:nvGrpSpPr>
              <p:grpSpPr>
                <a:xfrm>
                  <a:off x="404784" y="1539128"/>
                  <a:ext cx="1027340" cy="844491"/>
                  <a:chOff x="521828" y="1531812"/>
                  <a:chExt cx="1027340" cy="844491"/>
                </a:xfrm>
              </p:grpSpPr>
              <p:sp>
                <p:nvSpPr>
                  <p:cNvPr id="114" name="Parallelogram 113"/>
                  <p:cNvSpPr/>
                  <p:nvPr/>
                </p:nvSpPr>
                <p:spPr bwMode="auto">
                  <a:xfrm rot="20559538">
                    <a:off x="523625" y="1648338"/>
                    <a:ext cx="546944" cy="361214"/>
                  </a:xfrm>
                  <a:prstGeom prst="parallelogram">
                    <a:avLst>
                      <a:gd name="adj" fmla="val 66254"/>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15" name="Parallelogram 114"/>
                  <p:cNvSpPr/>
                  <p:nvPr/>
                </p:nvSpPr>
                <p:spPr bwMode="auto">
                  <a:xfrm rot="20559538">
                    <a:off x="1027500" y="1531812"/>
                    <a:ext cx="281902" cy="158530"/>
                  </a:xfrm>
                  <a:prstGeom prst="parallelogram">
                    <a:avLst>
                      <a:gd name="adj" fmla="val 66254"/>
                    </a:avLst>
                  </a:prstGeom>
                  <a:solidFill>
                    <a:schemeClr val="accent6">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16" name="Parallelogram 115"/>
                  <p:cNvSpPr/>
                  <p:nvPr/>
                </p:nvSpPr>
                <p:spPr bwMode="auto">
                  <a:xfrm rot="20559538">
                    <a:off x="1218450" y="1707123"/>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17" name="Parallelogram 116"/>
                  <p:cNvSpPr/>
                  <p:nvPr/>
                </p:nvSpPr>
                <p:spPr bwMode="auto">
                  <a:xfrm rot="20559538">
                    <a:off x="521828" y="2121263"/>
                    <a:ext cx="281902" cy="158530"/>
                  </a:xfrm>
                  <a:prstGeom prst="parallelogram">
                    <a:avLst>
                      <a:gd name="adj" fmla="val 66254"/>
                    </a:avLst>
                  </a:prstGeom>
                  <a:solidFill>
                    <a:srgbClr val="00B0F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18" name="Parallelogram 117"/>
                  <p:cNvSpPr/>
                  <p:nvPr/>
                </p:nvSpPr>
                <p:spPr bwMode="auto">
                  <a:xfrm rot="20559538">
                    <a:off x="760766" y="2067000"/>
                    <a:ext cx="281902" cy="158530"/>
                  </a:xfrm>
                  <a:prstGeom prst="parallelogram">
                    <a:avLst>
                      <a:gd name="adj" fmla="val 66254"/>
                    </a:avLst>
                  </a:prstGeom>
                  <a:solidFill>
                    <a:srgbClr val="FFC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19" name="Parallelogram 118"/>
                  <p:cNvSpPr/>
                  <p:nvPr/>
                </p:nvSpPr>
                <p:spPr bwMode="auto">
                  <a:xfrm rot="20559538">
                    <a:off x="1004893" y="221777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20" name="Parallelogram 119"/>
                  <p:cNvSpPr/>
                  <p:nvPr/>
                </p:nvSpPr>
                <p:spPr bwMode="auto">
                  <a:xfrm rot="20559538">
                    <a:off x="1267266" y="214971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21" name="Parallelogram 120"/>
                  <p:cNvSpPr/>
                  <p:nvPr/>
                </p:nvSpPr>
                <p:spPr bwMode="auto">
                  <a:xfrm rot="20559538">
                    <a:off x="1163064" y="1949326"/>
                    <a:ext cx="281902" cy="158530"/>
                  </a:xfrm>
                  <a:prstGeom prst="parallelogram">
                    <a:avLst>
                      <a:gd name="adj" fmla="val 66254"/>
                    </a:avLst>
                  </a:prstGeom>
                  <a:solidFill>
                    <a:srgbClr val="00B0F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122" name="Straight Connector 121"/>
                  <p:cNvCxnSpPr>
                    <a:stCxn id="114" idx="2"/>
                    <a:endCxn id="115" idx="5"/>
                  </p:cNvCxnSpPr>
                  <p:nvPr/>
                </p:nvCxnSpPr>
                <p:spPr bwMode="auto">
                  <a:xfrm flipV="1">
                    <a:off x="943919" y="1637436"/>
                    <a:ext cx="140117" cy="14566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23" name="Straight Connector 122"/>
                  <p:cNvCxnSpPr>
                    <a:stCxn id="114" idx="3"/>
                    <a:endCxn id="117" idx="1"/>
                  </p:cNvCxnSpPr>
                  <p:nvPr/>
                </p:nvCxnSpPr>
                <p:spPr bwMode="auto">
                  <a:xfrm flipH="1">
                    <a:off x="689282" y="2037008"/>
                    <a:ext cx="47426" cy="72205"/>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24" name="Straight Connector 123"/>
                  <p:cNvCxnSpPr>
                    <a:stCxn id="114" idx="3"/>
                    <a:endCxn id="118" idx="1"/>
                  </p:cNvCxnSpPr>
                  <p:nvPr/>
                </p:nvCxnSpPr>
                <p:spPr bwMode="auto">
                  <a:xfrm>
                    <a:off x="736708" y="2037008"/>
                    <a:ext cx="191512" cy="17942"/>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25" name="Straight Connector 124"/>
                  <p:cNvCxnSpPr>
                    <a:stCxn id="115" idx="3"/>
                    <a:endCxn id="131" idx="0"/>
                  </p:cNvCxnSpPr>
                  <p:nvPr/>
                </p:nvCxnSpPr>
                <p:spPr bwMode="auto">
                  <a:xfrm flipH="1">
                    <a:off x="1096563" y="1702392"/>
                    <a:ext cx="45385" cy="64891"/>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26" name="Straight Connector 125"/>
                  <p:cNvCxnSpPr>
                    <a:stCxn id="114" idx="2"/>
                    <a:endCxn id="131" idx="5"/>
                  </p:cNvCxnSpPr>
                  <p:nvPr/>
                </p:nvCxnSpPr>
                <p:spPr bwMode="auto">
                  <a:xfrm>
                    <a:off x="943919" y="1783100"/>
                    <a:ext cx="91855" cy="8620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27" name="Straight Connector 126"/>
                  <p:cNvCxnSpPr/>
                  <p:nvPr/>
                </p:nvCxnSpPr>
                <p:spPr bwMode="auto">
                  <a:xfrm flipV="1">
                    <a:off x="1167789" y="1800011"/>
                    <a:ext cx="103015" cy="5362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28" name="Straight Connector 127"/>
                  <p:cNvCxnSpPr/>
                  <p:nvPr/>
                </p:nvCxnSpPr>
                <p:spPr bwMode="auto">
                  <a:xfrm flipH="1">
                    <a:off x="1304072" y="1862866"/>
                    <a:ext cx="52509" cy="75226"/>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29" name="Straight Connector 128"/>
                  <p:cNvCxnSpPr>
                    <a:stCxn id="121" idx="3"/>
                    <a:endCxn id="119" idx="0"/>
                  </p:cNvCxnSpPr>
                  <p:nvPr/>
                </p:nvCxnSpPr>
                <p:spPr bwMode="auto">
                  <a:xfrm flipH="1">
                    <a:off x="1122218" y="2119906"/>
                    <a:ext cx="155294" cy="101470"/>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30" name="Straight Connector 129"/>
                  <p:cNvCxnSpPr>
                    <a:stCxn id="121" idx="3"/>
                    <a:endCxn id="120" idx="1"/>
                  </p:cNvCxnSpPr>
                  <p:nvPr/>
                </p:nvCxnSpPr>
                <p:spPr bwMode="auto">
                  <a:xfrm>
                    <a:off x="1277512" y="2119906"/>
                    <a:ext cx="157208" cy="17757"/>
                  </a:xfrm>
                  <a:prstGeom prst="line">
                    <a:avLst/>
                  </a:prstGeom>
                  <a:solidFill>
                    <a:srgbClr val="5CA1FB"/>
                  </a:solidFill>
                  <a:ln w="3175" cap="flat" cmpd="sng" algn="ctr">
                    <a:solidFill>
                      <a:schemeClr val="tx1"/>
                    </a:solidFill>
                    <a:prstDash val="solid"/>
                    <a:round/>
                    <a:headEnd type="none" w="med" len="med"/>
                    <a:tailEnd type="none" w="med" len="med"/>
                  </a:ln>
                  <a:effectLst/>
                </p:spPr>
              </p:cxnSp>
              <p:sp>
                <p:nvSpPr>
                  <p:cNvPr id="131" name="Parallelogram 130"/>
                  <p:cNvSpPr/>
                  <p:nvPr/>
                </p:nvSpPr>
                <p:spPr bwMode="auto">
                  <a:xfrm rot="20559538">
                    <a:off x="979238" y="1763680"/>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grpSp>
          <p:sp>
            <p:nvSpPr>
              <p:cNvPr id="182" name="Parallelogram 181"/>
              <p:cNvSpPr/>
              <p:nvPr/>
            </p:nvSpPr>
            <p:spPr bwMode="auto">
              <a:xfrm rot="20559538">
                <a:off x="7053480" y="1730953"/>
                <a:ext cx="357648" cy="67000"/>
              </a:xfrm>
              <a:prstGeom prst="parallelogram">
                <a:avLst>
                  <a:gd name="adj" fmla="val 66254"/>
                </a:avLst>
              </a:prstGeom>
              <a:solidFill>
                <a:schemeClr val="tx2">
                  <a:lumMod val="50000"/>
                  <a:lumOff val="5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sp>
          <p:nvSpPr>
            <p:cNvPr id="209" name="Oval 208"/>
            <p:cNvSpPr/>
            <p:nvPr/>
          </p:nvSpPr>
          <p:spPr bwMode="auto">
            <a:xfrm rot="20819386">
              <a:off x="433610" y="5348297"/>
              <a:ext cx="368217" cy="172533"/>
            </a:xfrm>
            <a:prstGeom prst="ellipse">
              <a:avLst/>
            </a:prstGeom>
            <a:solidFill>
              <a:schemeClr val="tx1"/>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grpSp>
        <p:nvGrpSpPr>
          <p:cNvPr id="215" name="Group 214"/>
          <p:cNvGrpSpPr/>
          <p:nvPr/>
        </p:nvGrpSpPr>
        <p:grpSpPr>
          <a:xfrm>
            <a:off x="4564824" y="4286324"/>
            <a:ext cx="1921921" cy="1338287"/>
            <a:chOff x="4982354" y="4057043"/>
            <a:chExt cx="1921921" cy="1338287"/>
          </a:xfrm>
        </p:grpSpPr>
        <p:grpSp>
          <p:nvGrpSpPr>
            <p:cNvPr id="157" name="Group 156"/>
            <p:cNvGrpSpPr/>
            <p:nvPr/>
          </p:nvGrpSpPr>
          <p:grpSpPr>
            <a:xfrm>
              <a:off x="4982354" y="4057043"/>
              <a:ext cx="1921921" cy="1089038"/>
              <a:chOff x="-940" y="1396098"/>
              <a:chExt cx="1921921" cy="1089038"/>
            </a:xfrm>
          </p:grpSpPr>
          <p:sp>
            <p:nvSpPr>
              <p:cNvPr id="158" name="Parallelogram 157"/>
              <p:cNvSpPr/>
              <p:nvPr/>
            </p:nvSpPr>
            <p:spPr bwMode="auto">
              <a:xfrm rot="20559538">
                <a:off x="-940" y="1396098"/>
                <a:ext cx="1921921" cy="1089038"/>
              </a:xfrm>
              <a:prstGeom prst="parallelogram">
                <a:avLst>
                  <a:gd name="adj" fmla="val 66254"/>
                </a:avLst>
              </a:prstGeom>
              <a:solidFill>
                <a:schemeClr val="bg1">
                  <a:lumMod val="95000"/>
                </a:schemeClr>
              </a:solidFill>
              <a:ln w="3175" cap="flat" cmpd="sng" algn="ctr">
                <a:solidFill>
                  <a:schemeClr val="bg1">
                    <a:lumMod val="85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nvGrpSpPr>
              <p:cNvPr id="159" name="Group 158"/>
              <p:cNvGrpSpPr/>
              <p:nvPr/>
            </p:nvGrpSpPr>
            <p:grpSpPr>
              <a:xfrm>
                <a:off x="404784" y="1539128"/>
                <a:ext cx="1027340" cy="844491"/>
                <a:chOff x="521828" y="1531812"/>
                <a:chExt cx="1027340" cy="844491"/>
              </a:xfrm>
            </p:grpSpPr>
            <p:sp>
              <p:nvSpPr>
                <p:cNvPr id="160" name="Parallelogram 159"/>
                <p:cNvSpPr/>
                <p:nvPr/>
              </p:nvSpPr>
              <p:spPr bwMode="auto">
                <a:xfrm rot="20559538">
                  <a:off x="523625" y="1648338"/>
                  <a:ext cx="546944" cy="361214"/>
                </a:xfrm>
                <a:prstGeom prst="parallelogram">
                  <a:avLst>
                    <a:gd name="adj" fmla="val 66254"/>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61" name="Parallelogram 160"/>
                <p:cNvSpPr/>
                <p:nvPr/>
              </p:nvSpPr>
              <p:spPr bwMode="auto">
                <a:xfrm rot="20559538">
                  <a:off x="1027500" y="1531812"/>
                  <a:ext cx="281902" cy="158530"/>
                </a:xfrm>
                <a:prstGeom prst="parallelogram">
                  <a:avLst>
                    <a:gd name="adj" fmla="val 66254"/>
                  </a:avLst>
                </a:prstGeom>
                <a:solidFill>
                  <a:schemeClr val="accent6">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62" name="Parallelogram 161"/>
                <p:cNvSpPr/>
                <p:nvPr/>
              </p:nvSpPr>
              <p:spPr bwMode="auto">
                <a:xfrm rot="20559538">
                  <a:off x="1218450" y="1707123"/>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63" name="Parallelogram 162"/>
                <p:cNvSpPr/>
                <p:nvPr/>
              </p:nvSpPr>
              <p:spPr bwMode="auto">
                <a:xfrm rot="20559538">
                  <a:off x="521828" y="2121263"/>
                  <a:ext cx="281902" cy="158530"/>
                </a:xfrm>
                <a:prstGeom prst="parallelogram">
                  <a:avLst>
                    <a:gd name="adj" fmla="val 66254"/>
                  </a:avLst>
                </a:prstGeom>
                <a:solidFill>
                  <a:srgbClr val="00B0F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64" name="Parallelogram 163"/>
                <p:cNvSpPr/>
                <p:nvPr/>
              </p:nvSpPr>
              <p:spPr bwMode="auto">
                <a:xfrm rot="20559538">
                  <a:off x="760766" y="2067000"/>
                  <a:ext cx="281902" cy="158530"/>
                </a:xfrm>
                <a:prstGeom prst="parallelogram">
                  <a:avLst>
                    <a:gd name="adj" fmla="val 66254"/>
                  </a:avLst>
                </a:prstGeom>
                <a:solidFill>
                  <a:srgbClr val="FFC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65" name="Parallelogram 164"/>
                <p:cNvSpPr/>
                <p:nvPr/>
              </p:nvSpPr>
              <p:spPr bwMode="auto">
                <a:xfrm rot="20559538">
                  <a:off x="1004893" y="221777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66" name="Parallelogram 165"/>
                <p:cNvSpPr/>
                <p:nvPr/>
              </p:nvSpPr>
              <p:spPr bwMode="auto">
                <a:xfrm rot="20559538">
                  <a:off x="1267266" y="214971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67" name="Parallelogram 166"/>
                <p:cNvSpPr/>
                <p:nvPr/>
              </p:nvSpPr>
              <p:spPr bwMode="auto">
                <a:xfrm rot="20559538">
                  <a:off x="1163064" y="1949326"/>
                  <a:ext cx="281902" cy="158530"/>
                </a:xfrm>
                <a:prstGeom prst="parallelogram">
                  <a:avLst>
                    <a:gd name="adj" fmla="val 66254"/>
                  </a:avLst>
                </a:prstGeom>
                <a:solidFill>
                  <a:srgbClr val="00B0F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168" name="Straight Connector 167"/>
                <p:cNvCxnSpPr>
                  <a:stCxn id="160" idx="2"/>
                  <a:endCxn id="161" idx="5"/>
                </p:cNvCxnSpPr>
                <p:nvPr/>
              </p:nvCxnSpPr>
              <p:spPr bwMode="auto">
                <a:xfrm flipV="1">
                  <a:off x="943919" y="1637436"/>
                  <a:ext cx="140117" cy="14566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69" name="Straight Connector 168"/>
                <p:cNvCxnSpPr>
                  <a:stCxn id="160" idx="3"/>
                  <a:endCxn id="163" idx="1"/>
                </p:cNvCxnSpPr>
                <p:nvPr/>
              </p:nvCxnSpPr>
              <p:spPr bwMode="auto">
                <a:xfrm flipH="1">
                  <a:off x="689282" y="2037008"/>
                  <a:ext cx="47426" cy="72205"/>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70" name="Straight Connector 169"/>
                <p:cNvCxnSpPr>
                  <a:stCxn id="160" idx="3"/>
                  <a:endCxn id="164" idx="1"/>
                </p:cNvCxnSpPr>
                <p:nvPr/>
              </p:nvCxnSpPr>
              <p:spPr bwMode="auto">
                <a:xfrm>
                  <a:off x="736708" y="2037008"/>
                  <a:ext cx="191512" cy="17942"/>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71" name="Straight Connector 170"/>
                <p:cNvCxnSpPr>
                  <a:stCxn id="161" idx="3"/>
                  <a:endCxn id="177" idx="0"/>
                </p:cNvCxnSpPr>
                <p:nvPr/>
              </p:nvCxnSpPr>
              <p:spPr bwMode="auto">
                <a:xfrm flipH="1">
                  <a:off x="1096563" y="1702392"/>
                  <a:ext cx="45385" cy="64891"/>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72" name="Straight Connector 171"/>
                <p:cNvCxnSpPr>
                  <a:stCxn id="160" idx="2"/>
                  <a:endCxn id="177" idx="5"/>
                </p:cNvCxnSpPr>
                <p:nvPr/>
              </p:nvCxnSpPr>
              <p:spPr bwMode="auto">
                <a:xfrm>
                  <a:off x="943919" y="1783100"/>
                  <a:ext cx="91855" cy="8620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73" name="Straight Connector 172"/>
                <p:cNvCxnSpPr/>
                <p:nvPr/>
              </p:nvCxnSpPr>
              <p:spPr bwMode="auto">
                <a:xfrm flipV="1">
                  <a:off x="1167789" y="1800011"/>
                  <a:ext cx="103015" cy="5362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74" name="Straight Connector 173"/>
                <p:cNvCxnSpPr/>
                <p:nvPr/>
              </p:nvCxnSpPr>
              <p:spPr bwMode="auto">
                <a:xfrm flipH="1">
                  <a:off x="1304072" y="1862866"/>
                  <a:ext cx="52509" cy="75226"/>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75" name="Straight Connector 174"/>
                <p:cNvCxnSpPr>
                  <a:stCxn id="167" idx="3"/>
                  <a:endCxn id="165" idx="0"/>
                </p:cNvCxnSpPr>
                <p:nvPr/>
              </p:nvCxnSpPr>
              <p:spPr bwMode="auto">
                <a:xfrm flipH="1">
                  <a:off x="1122218" y="2119906"/>
                  <a:ext cx="155294" cy="101470"/>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176" name="Straight Connector 175"/>
                <p:cNvCxnSpPr>
                  <a:stCxn id="167" idx="3"/>
                  <a:endCxn id="166" idx="1"/>
                </p:cNvCxnSpPr>
                <p:nvPr/>
              </p:nvCxnSpPr>
              <p:spPr bwMode="auto">
                <a:xfrm>
                  <a:off x="1277512" y="2119906"/>
                  <a:ext cx="157208" cy="17757"/>
                </a:xfrm>
                <a:prstGeom prst="line">
                  <a:avLst/>
                </a:prstGeom>
                <a:solidFill>
                  <a:srgbClr val="5CA1FB"/>
                </a:solidFill>
                <a:ln w="3175" cap="flat" cmpd="sng" algn="ctr">
                  <a:solidFill>
                    <a:schemeClr val="tx1"/>
                  </a:solidFill>
                  <a:prstDash val="solid"/>
                  <a:round/>
                  <a:headEnd type="none" w="med" len="med"/>
                  <a:tailEnd type="none" w="med" len="med"/>
                </a:ln>
                <a:effectLst/>
              </p:spPr>
            </p:cxnSp>
            <p:sp>
              <p:nvSpPr>
                <p:cNvPr id="177" name="Parallelogram 176"/>
                <p:cNvSpPr/>
                <p:nvPr/>
              </p:nvSpPr>
              <p:spPr bwMode="auto">
                <a:xfrm rot="20559538">
                  <a:off x="979238" y="1763680"/>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grpSp>
        <p:sp>
          <p:nvSpPr>
            <p:cNvPr id="210" name="Parallelogram 209"/>
            <p:cNvSpPr/>
            <p:nvPr/>
          </p:nvSpPr>
          <p:spPr bwMode="auto">
            <a:xfrm rot="20559538">
              <a:off x="5328987" y="5003504"/>
              <a:ext cx="287967" cy="170542"/>
            </a:xfrm>
            <a:prstGeom prst="parallelogram">
              <a:avLst>
                <a:gd name="adj" fmla="val 66254"/>
              </a:avLst>
            </a:prstGeom>
            <a:solidFill>
              <a:schemeClr val="tx2">
                <a:lumMod val="50000"/>
                <a:lumOff val="5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11" name="Oval 210"/>
            <p:cNvSpPr/>
            <p:nvPr/>
          </p:nvSpPr>
          <p:spPr bwMode="auto">
            <a:xfrm rot="20819386">
              <a:off x="5335499" y="5222797"/>
              <a:ext cx="368217" cy="172533"/>
            </a:xfrm>
            <a:prstGeom prst="ellipse">
              <a:avLst/>
            </a:prstGeom>
            <a:solidFill>
              <a:schemeClr val="tx1"/>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213" name="Elbow Connector 212"/>
            <p:cNvCxnSpPr>
              <a:stCxn id="211" idx="6"/>
              <a:endCxn id="210" idx="2"/>
            </p:cNvCxnSpPr>
            <p:nvPr/>
          </p:nvCxnSpPr>
          <p:spPr bwMode="auto">
            <a:xfrm flipH="1" flipV="1">
              <a:off x="5556482" y="5062698"/>
              <a:ext cx="142508" cy="204919"/>
            </a:xfrm>
            <a:prstGeom prst="bentConnector3">
              <a:avLst>
                <a:gd name="adj1" fmla="val -50798"/>
              </a:avLst>
            </a:prstGeom>
            <a:solidFill>
              <a:srgbClr val="5CA1FB"/>
            </a:solidFill>
            <a:ln w="3175" cap="flat" cmpd="sng" algn="ctr">
              <a:solidFill>
                <a:schemeClr val="tx1"/>
              </a:solidFill>
              <a:prstDash val="solid"/>
              <a:round/>
              <a:headEnd type="none" w="med" len="med"/>
              <a:tailEnd type="triangle"/>
            </a:ln>
            <a:effectLst/>
          </p:spPr>
        </p:cxnSp>
      </p:grpSp>
      <p:sp>
        <p:nvSpPr>
          <p:cNvPr id="228" name="Right Arrow 227"/>
          <p:cNvSpPr/>
          <p:nvPr/>
        </p:nvSpPr>
        <p:spPr bwMode="auto">
          <a:xfrm>
            <a:off x="1927421" y="4710860"/>
            <a:ext cx="327400" cy="144214"/>
          </a:xfrm>
          <a:prstGeom prst="rightArrow">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29" name="TextBox 228"/>
          <p:cNvSpPr txBox="1"/>
          <p:nvPr/>
        </p:nvSpPr>
        <p:spPr>
          <a:xfrm>
            <a:off x="4389667" y="4478119"/>
            <a:ext cx="514098" cy="369332"/>
          </a:xfrm>
          <a:prstGeom prst="rect">
            <a:avLst/>
          </a:prstGeom>
          <a:noFill/>
        </p:spPr>
        <p:txBody>
          <a:bodyPr wrap="square" rtlCol="0">
            <a:spAutoFit/>
          </a:bodyPr>
          <a:lstStyle/>
          <a:p>
            <a:r>
              <a:rPr lang="en-US" sz="1800" dirty="0" smtClean="0"/>
              <a:t>Or</a:t>
            </a:r>
            <a:endParaRPr lang="en-US" sz="1800" dirty="0"/>
          </a:p>
        </p:txBody>
      </p:sp>
      <p:grpSp>
        <p:nvGrpSpPr>
          <p:cNvPr id="254" name="Group 253"/>
          <p:cNvGrpSpPr/>
          <p:nvPr/>
        </p:nvGrpSpPr>
        <p:grpSpPr>
          <a:xfrm>
            <a:off x="2088824" y="4309689"/>
            <a:ext cx="1921921" cy="1199200"/>
            <a:chOff x="71044" y="4321630"/>
            <a:chExt cx="1921921" cy="1199200"/>
          </a:xfrm>
        </p:grpSpPr>
        <p:grpSp>
          <p:nvGrpSpPr>
            <p:cNvPr id="255" name="Group 254"/>
            <p:cNvGrpSpPr/>
            <p:nvPr/>
          </p:nvGrpSpPr>
          <p:grpSpPr>
            <a:xfrm>
              <a:off x="71044" y="4321630"/>
              <a:ext cx="1921921" cy="1089038"/>
              <a:chOff x="6521785" y="1423404"/>
              <a:chExt cx="1921921" cy="1089038"/>
            </a:xfrm>
          </p:grpSpPr>
          <p:grpSp>
            <p:nvGrpSpPr>
              <p:cNvPr id="257" name="Group 256"/>
              <p:cNvGrpSpPr/>
              <p:nvPr/>
            </p:nvGrpSpPr>
            <p:grpSpPr>
              <a:xfrm>
                <a:off x="6521785" y="1423404"/>
                <a:ext cx="1921921" cy="1089038"/>
                <a:chOff x="-940" y="1396098"/>
                <a:chExt cx="1921921" cy="1089038"/>
              </a:xfrm>
            </p:grpSpPr>
            <p:sp>
              <p:nvSpPr>
                <p:cNvPr id="259" name="Parallelogram 258"/>
                <p:cNvSpPr/>
                <p:nvPr/>
              </p:nvSpPr>
              <p:spPr bwMode="auto">
                <a:xfrm rot="20559538">
                  <a:off x="-940" y="1396098"/>
                  <a:ext cx="1921921" cy="1089038"/>
                </a:xfrm>
                <a:prstGeom prst="parallelogram">
                  <a:avLst>
                    <a:gd name="adj" fmla="val 66254"/>
                  </a:avLst>
                </a:prstGeom>
                <a:solidFill>
                  <a:schemeClr val="bg1">
                    <a:lumMod val="95000"/>
                  </a:schemeClr>
                </a:solidFill>
                <a:ln w="3175" cap="flat" cmpd="sng" algn="ctr">
                  <a:solidFill>
                    <a:schemeClr val="bg1">
                      <a:lumMod val="85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nvGrpSpPr>
                <p:cNvPr id="260" name="Group 259"/>
                <p:cNvGrpSpPr/>
                <p:nvPr/>
              </p:nvGrpSpPr>
              <p:grpSpPr>
                <a:xfrm>
                  <a:off x="404784" y="1539128"/>
                  <a:ext cx="1027340" cy="844491"/>
                  <a:chOff x="521828" y="1531812"/>
                  <a:chExt cx="1027340" cy="844491"/>
                </a:xfrm>
              </p:grpSpPr>
              <p:sp>
                <p:nvSpPr>
                  <p:cNvPr id="261" name="Parallelogram 260"/>
                  <p:cNvSpPr/>
                  <p:nvPr/>
                </p:nvSpPr>
                <p:spPr bwMode="auto">
                  <a:xfrm rot="20559538">
                    <a:off x="523625" y="1648338"/>
                    <a:ext cx="546944" cy="361214"/>
                  </a:xfrm>
                  <a:prstGeom prst="parallelogram">
                    <a:avLst>
                      <a:gd name="adj" fmla="val 66254"/>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62" name="Parallelogram 261"/>
                  <p:cNvSpPr/>
                  <p:nvPr/>
                </p:nvSpPr>
                <p:spPr bwMode="auto">
                  <a:xfrm rot="20559538">
                    <a:off x="1027500" y="1531812"/>
                    <a:ext cx="281902" cy="158530"/>
                  </a:xfrm>
                  <a:prstGeom prst="parallelogram">
                    <a:avLst>
                      <a:gd name="adj" fmla="val 66254"/>
                    </a:avLst>
                  </a:prstGeom>
                  <a:solidFill>
                    <a:schemeClr val="accent6">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63" name="Parallelogram 262"/>
                  <p:cNvSpPr/>
                  <p:nvPr/>
                </p:nvSpPr>
                <p:spPr bwMode="auto">
                  <a:xfrm rot="20559538">
                    <a:off x="1218450" y="1707123"/>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64" name="Parallelogram 263"/>
                  <p:cNvSpPr/>
                  <p:nvPr/>
                </p:nvSpPr>
                <p:spPr bwMode="auto">
                  <a:xfrm rot="20559538">
                    <a:off x="521828" y="2121263"/>
                    <a:ext cx="281902" cy="158530"/>
                  </a:xfrm>
                  <a:prstGeom prst="parallelogram">
                    <a:avLst>
                      <a:gd name="adj" fmla="val 66254"/>
                    </a:avLst>
                  </a:prstGeom>
                  <a:solidFill>
                    <a:srgbClr val="00B0F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65" name="Parallelogram 264"/>
                  <p:cNvSpPr/>
                  <p:nvPr/>
                </p:nvSpPr>
                <p:spPr bwMode="auto">
                  <a:xfrm rot="20559538">
                    <a:off x="760766" y="2067000"/>
                    <a:ext cx="281902" cy="158530"/>
                  </a:xfrm>
                  <a:prstGeom prst="parallelogram">
                    <a:avLst>
                      <a:gd name="adj" fmla="val 66254"/>
                    </a:avLst>
                  </a:prstGeom>
                  <a:solidFill>
                    <a:srgbClr val="FFC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66" name="Parallelogram 265"/>
                  <p:cNvSpPr/>
                  <p:nvPr/>
                </p:nvSpPr>
                <p:spPr bwMode="auto">
                  <a:xfrm rot="20559538">
                    <a:off x="1004893" y="221777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67" name="Parallelogram 266"/>
                  <p:cNvSpPr/>
                  <p:nvPr/>
                </p:nvSpPr>
                <p:spPr bwMode="auto">
                  <a:xfrm rot="20559538">
                    <a:off x="1267266" y="214971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68" name="Parallelogram 267"/>
                  <p:cNvSpPr/>
                  <p:nvPr/>
                </p:nvSpPr>
                <p:spPr bwMode="auto">
                  <a:xfrm rot="20559538">
                    <a:off x="1163064" y="1949326"/>
                    <a:ext cx="281902" cy="158530"/>
                  </a:xfrm>
                  <a:prstGeom prst="parallelogram">
                    <a:avLst>
                      <a:gd name="adj" fmla="val 66254"/>
                    </a:avLst>
                  </a:prstGeom>
                  <a:solidFill>
                    <a:srgbClr val="00B0F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269" name="Straight Connector 268"/>
                  <p:cNvCxnSpPr>
                    <a:stCxn id="261" idx="2"/>
                    <a:endCxn id="262" idx="5"/>
                  </p:cNvCxnSpPr>
                  <p:nvPr/>
                </p:nvCxnSpPr>
                <p:spPr bwMode="auto">
                  <a:xfrm flipV="1">
                    <a:off x="943919" y="1637436"/>
                    <a:ext cx="140117" cy="14566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270" name="Straight Connector 269"/>
                  <p:cNvCxnSpPr>
                    <a:stCxn id="261" idx="3"/>
                    <a:endCxn id="264" idx="1"/>
                  </p:cNvCxnSpPr>
                  <p:nvPr/>
                </p:nvCxnSpPr>
                <p:spPr bwMode="auto">
                  <a:xfrm flipH="1">
                    <a:off x="689282" y="2037008"/>
                    <a:ext cx="47426" cy="72205"/>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271" name="Straight Connector 270"/>
                  <p:cNvCxnSpPr>
                    <a:stCxn id="261" idx="3"/>
                    <a:endCxn id="265" idx="1"/>
                  </p:cNvCxnSpPr>
                  <p:nvPr/>
                </p:nvCxnSpPr>
                <p:spPr bwMode="auto">
                  <a:xfrm>
                    <a:off x="736708" y="2037008"/>
                    <a:ext cx="191512" cy="17942"/>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272" name="Straight Connector 271"/>
                  <p:cNvCxnSpPr>
                    <a:stCxn id="262" idx="3"/>
                    <a:endCxn id="278" idx="0"/>
                  </p:cNvCxnSpPr>
                  <p:nvPr/>
                </p:nvCxnSpPr>
                <p:spPr bwMode="auto">
                  <a:xfrm flipH="1">
                    <a:off x="1096563" y="1702392"/>
                    <a:ext cx="45385" cy="64891"/>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273" name="Straight Connector 272"/>
                  <p:cNvCxnSpPr>
                    <a:stCxn id="261" idx="2"/>
                    <a:endCxn id="278" idx="5"/>
                  </p:cNvCxnSpPr>
                  <p:nvPr/>
                </p:nvCxnSpPr>
                <p:spPr bwMode="auto">
                  <a:xfrm>
                    <a:off x="943919" y="1783100"/>
                    <a:ext cx="91855" cy="8620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274" name="Straight Connector 273"/>
                  <p:cNvCxnSpPr/>
                  <p:nvPr/>
                </p:nvCxnSpPr>
                <p:spPr bwMode="auto">
                  <a:xfrm flipV="1">
                    <a:off x="1167789" y="1800011"/>
                    <a:ext cx="103015" cy="5362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275" name="Straight Connector 274"/>
                  <p:cNvCxnSpPr/>
                  <p:nvPr/>
                </p:nvCxnSpPr>
                <p:spPr bwMode="auto">
                  <a:xfrm flipH="1">
                    <a:off x="1304072" y="1862866"/>
                    <a:ext cx="52509" cy="75226"/>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276" name="Straight Connector 275"/>
                  <p:cNvCxnSpPr>
                    <a:stCxn id="268" idx="3"/>
                    <a:endCxn id="266" idx="0"/>
                  </p:cNvCxnSpPr>
                  <p:nvPr/>
                </p:nvCxnSpPr>
                <p:spPr bwMode="auto">
                  <a:xfrm flipH="1">
                    <a:off x="1122218" y="2119906"/>
                    <a:ext cx="155294" cy="101470"/>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277" name="Straight Connector 276"/>
                  <p:cNvCxnSpPr>
                    <a:stCxn id="268" idx="3"/>
                    <a:endCxn id="267" idx="1"/>
                  </p:cNvCxnSpPr>
                  <p:nvPr/>
                </p:nvCxnSpPr>
                <p:spPr bwMode="auto">
                  <a:xfrm>
                    <a:off x="1277512" y="2119906"/>
                    <a:ext cx="157208" cy="17757"/>
                  </a:xfrm>
                  <a:prstGeom prst="line">
                    <a:avLst/>
                  </a:prstGeom>
                  <a:solidFill>
                    <a:srgbClr val="5CA1FB"/>
                  </a:solidFill>
                  <a:ln w="3175" cap="flat" cmpd="sng" algn="ctr">
                    <a:solidFill>
                      <a:schemeClr val="tx1"/>
                    </a:solidFill>
                    <a:prstDash val="solid"/>
                    <a:round/>
                    <a:headEnd type="none" w="med" len="med"/>
                    <a:tailEnd type="none" w="med" len="med"/>
                  </a:ln>
                  <a:effectLst/>
                </p:spPr>
              </p:cxnSp>
              <p:sp>
                <p:nvSpPr>
                  <p:cNvPr id="278" name="Parallelogram 277"/>
                  <p:cNvSpPr/>
                  <p:nvPr/>
                </p:nvSpPr>
                <p:spPr bwMode="auto">
                  <a:xfrm rot="20559538">
                    <a:off x="979238" y="1763680"/>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grpSp>
          <p:sp>
            <p:nvSpPr>
              <p:cNvPr id="258" name="Parallelogram 257"/>
              <p:cNvSpPr/>
              <p:nvPr/>
            </p:nvSpPr>
            <p:spPr bwMode="auto">
              <a:xfrm rot="20559538">
                <a:off x="7053480" y="1730953"/>
                <a:ext cx="357648" cy="67000"/>
              </a:xfrm>
              <a:prstGeom prst="parallelogram">
                <a:avLst>
                  <a:gd name="adj" fmla="val 66254"/>
                </a:avLst>
              </a:prstGeom>
              <a:solidFill>
                <a:schemeClr val="tx2">
                  <a:lumMod val="50000"/>
                  <a:lumOff val="5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sp>
          <p:nvSpPr>
            <p:cNvPr id="256" name="Oval 255"/>
            <p:cNvSpPr/>
            <p:nvPr/>
          </p:nvSpPr>
          <p:spPr bwMode="auto">
            <a:xfrm rot="20819386">
              <a:off x="433610" y="5348297"/>
              <a:ext cx="368217" cy="172533"/>
            </a:xfrm>
            <a:prstGeom prst="ellipse">
              <a:avLst/>
            </a:prstGeom>
            <a:solidFill>
              <a:schemeClr val="tx1"/>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grpSp>
        <p:nvGrpSpPr>
          <p:cNvPr id="227" name="Group 226"/>
          <p:cNvGrpSpPr/>
          <p:nvPr/>
        </p:nvGrpSpPr>
        <p:grpSpPr>
          <a:xfrm>
            <a:off x="3678206" y="4716807"/>
            <a:ext cx="573268" cy="516815"/>
            <a:chOff x="3672395" y="4497735"/>
            <a:chExt cx="984180" cy="987552"/>
          </a:xfrm>
        </p:grpSpPr>
        <p:grpSp>
          <p:nvGrpSpPr>
            <p:cNvPr id="217" name="Group 216"/>
            <p:cNvGrpSpPr/>
            <p:nvPr/>
          </p:nvGrpSpPr>
          <p:grpSpPr>
            <a:xfrm>
              <a:off x="3672395" y="4497735"/>
              <a:ext cx="984180" cy="987552"/>
              <a:chOff x="2034904" y="4693506"/>
              <a:chExt cx="984180" cy="987552"/>
            </a:xfrm>
          </p:grpSpPr>
          <p:grpSp>
            <p:nvGrpSpPr>
              <p:cNvPr id="218" name="Group 217"/>
              <p:cNvGrpSpPr/>
              <p:nvPr/>
            </p:nvGrpSpPr>
            <p:grpSpPr>
              <a:xfrm>
                <a:off x="2034904" y="4693506"/>
                <a:ext cx="984180" cy="987552"/>
                <a:chOff x="2650052" y="4849978"/>
                <a:chExt cx="984180" cy="987552"/>
              </a:xfrm>
            </p:grpSpPr>
            <p:cxnSp>
              <p:nvCxnSpPr>
                <p:cNvPr id="220" name="Straight Connector 219"/>
                <p:cNvCxnSpPr/>
                <p:nvPr/>
              </p:nvCxnSpPr>
              <p:spPr bwMode="auto">
                <a:xfrm>
                  <a:off x="2659965" y="4849978"/>
                  <a:ext cx="0" cy="987552"/>
                </a:xfrm>
                <a:prstGeom prst="line">
                  <a:avLst/>
                </a:prstGeom>
                <a:solidFill>
                  <a:srgbClr val="5CA1FB"/>
                </a:solidFill>
                <a:ln w="38100" cap="flat" cmpd="sng" algn="ctr">
                  <a:solidFill>
                    <a:schemeClr val="tx1"/>
                  </a:solidFill>
                  <a:prstDash val="solid"/>
                  <a:round/>
                  <a:headEnd type="none" w="med" len="med"/>
                  <a:tailEnd type="none" w="med" len="med"/>
                </a:ln>
                <a:effectLst/>
              </p:spPr>
            </p:cxnSp>
            <p:cxnSp>
              <p:nvCxnSpPr>
                <p:cNvPr id="221" name="Straight Connector 220"/>
                <p:cNvCxnSpPr/>
                <p:nvPr/>
              </p:nvCxnSpPr>
              <p:spPr bwMode="auto">
                <a:xfrm>
                  <a:off x="2650052" y="5837530"/>
                  <a:ext cx="984180" cy="0"/>
                </a:xfrm>
                <a:prstGeom prst="line">
                  <a:avLst/>
                </a:prstGeom>
                <a:solidFill>
                  <a:srgbClr val="5CA1FB"/>
                </a:solidFill>
                <a:ln w="38100" cap="flat" cmpd="sng" algn="ctr">
                  <a:solidFill>
                    <a:schemeClr val="tx1"/>
                  </a:solidFill>
                  <a:prstDash val="solid"/>
                  <a:round/>
                  <a:headEnd type="none" w="med" len="med"/>
                  <a:tailEnd type="none" w="med" len="med"/>
                </a:ln>
                <a:effectLst/>
              </p:spPr>
            </p:cxnSp>
          </p:grpSp>
          <p:cxnSp>
            <p:nvCxnSpPr>
              <p:cNvPr id="219" name="Straight Connector 218"/>
              <p:cNvCxnSpPr/>
              <p:nvPr/>
            </p:nvCxnSpPr>
            <p:spPr bwMode="auto">
              <a:xfrm flipV="1">
                <a:off x="2071666" y="5542216"/>
                <a:ext cx="291226" cy="2"/>
              </a:xfrm>
              <a:prstGeom prst="line">
                <a:avLst/>
              </a:prstGeom>
              <a:solidFill>
                <a:srgbClr val="5CA1FB"/>
              </a:solidFill>
              <a:ln w="6350" cap="flat" cmpd="sng" algn="ctr">
                <a:solidFill>
                  <a:schemeClr val="tx1"/>
                </a:solidFill>
                <a:prstDash val="solid"/>
                <a:round/>
                <a:headEnd type="none" w="med" len="med"/>
                <a:tailEnd type="none" w="med" len="med"/>
              </a:ln>
              <a:effectLst/>
            </p:spPr>
          </p:cxnSp>
        </p:grpSp>
        <p:cxnSp>
          <p:nvCxnSpPr>
            <p:cNvPr id="223" name="Straight Connector 222"/>
            <p:cNvCxnSpPr/>
            <p:nvPr/>
          </p:nvCxnSpPr>
          <p:spPr bwMode="auto">
            <a:xfrm flipV="1">
              <a:off x="3986785" y="5179692"/>
              <a:ext cx="291226" cy="2"/>
            </a:xfrm>
            <a:prstGeom prst="line">
              <a:avLst/>
            </a:prstGeom>
            <a:solidFill>
              <a:srgbClr val="5CA1FB"/>
            </a:solidFill>
            <a:ln w="6350" cap="flat" cmpd="sng" algn="ctr">
              <a:solidFill>
                <a:schemeClr val="tx1"/>
              </a:solidFill>
              <a:prstDash val="solid"/>
              <a:round/>
              <a:headEnd type="none" w="med" len="med"/>
              <a:tailEnd type="none" w="med" len="med"/>
            </a:ln>
            <a:effectLst/>
          </p:spPr>
        </p:cxnSp>
        <p:cxnSp>
          <p:nvCxnSpPr>
            <p:cNvPr id="224" name="Straight Connector 223"/>
            <p:cNvCxnSpPr/>
            <p:nvPr/>
          </p:nvCxnSpPr>
          <p:spPr bwMode="auto">
            <a:xfrm flipV="1">
              <a:off x="4306915" y="4969562"/>
              <a:ext cx="291226" cy="2"/>
            </a:xfrm>
            <a:prstGeom prst="line">
              <a:avLst/>
            </a:prstGeom>
            <a:solidFill>
              <a:srgbClr val="5CA1FB"/>
            </a:solidFill>
            <a:ln w="6350" cap="flat" cmpd="sng" algn="ctr">
              <a:solidFill>
                <a:schemeClr val="tx1"/>
              </a:solidFill>
              <a:prstDash val="solid"/>
              <a:round/>
              <a:headEnd type="none" w="med" len="med"/>
              <a:tailEnd type="none" w="med" len="med"/>
            </a:ln>
            <a:effectLst/>
          </p:spPr>
        </p:cxnSp>
      </p:grpSp>
      <p:grpSp>
        <p:nvGrpSpPr>
          <p:cNvPr id="216" name="Group 215"/>
          <p:cNvGrpSpPr/>
          <p:nvPr/>
        </p:nvGrpSpPr>
        <p:grpSpPr>
          <a:xfrm>
            <a:off x="1473805" y="4852059"/>
            <a:ext cx="461772" cy="470767"/>
            <a:chOff x="2034904" y="4693506"/>
            <a:chExt cx="984180" cy="987553"/>
          </a:xfrm>
        </p:grpSpPr>
        <p:grpSp>
          <p:nvGrpSpPr>
            <p:cNvPr id="204" name="Group 203"/>
            <p:cNvGrpSpPr/>
            <p:nvPr/>
          </p:nvGrpSpPr>
          <p:grpSpPr>
            <a:xfrm>
              <a:off x="2034904" y="4693506"/>
              <a:ext cx="984180" cy="987552"/>
              <a:chOff x="2650052" y="4849978"/>
              <a:chExt cx="984180" cy="987552"/>
            </a:xfrm>
          </p:grpSpPr>
          <p:cxnSp>
            <p:nvCxnSpPr>
              <p:cNvPr id="201" name="Straight Connector 200"/>
              <p:cNvCxnSpPr/>
              <p:nvPr/>
            </p:nvCxnSpPr>
            <p:spPr bwMode="auto">
              <a:xfrm>
                <a:off x="2659965" y="4849978"/>
                <a:ext cx="0" cy="987552"/>
              </a:xfrm>
              <a:prstGeom prst="line">
                <a:avLst/>
              </a:prstGeom>
              <a:solidFill>
                <a:srgbClr val="5CA1FB"/>
              </a:solidFill>
              <a:ln w="38100" cap="flat" cmpd="sng" algn="ctr">
                <a:solidFill>
                  <a:schemeClr val="tx1"/>
                </a:solidFill>
                <a:prstDash val="solid"/>
                <a:round/>
                <a:headEnd type="none" w="med" len="med"/>
                <a:tailEnd type="none" w="med" len="med"/>
              </a:ln>
              <a:effectLst/>
            </p:spPr>
          </p:cxnSp>
          <p:cxnSp>
            <p:nvCxnSpPr>
              <p:cNvPr id="203" name="Straight Connector 202"/>
              <p:cNvCxnSpPr/>
              <p:nvPr/>
            </p:nvCxnSpPr>
            <p:spPr bwMode="auto">
              <a:xfrm>
                <a:off x="2650052" y="5837530"/>
                <a:ext cx="984180" cy="0"/>
              </a:xfrm>
              <a:prstGeom prst="line">
                <a:avLst/>
              </a:prstGeom>
              <a:solidFill>
                <a:srgbClr val="5CA1FB"/>
              </a:solidFill>
              <a:ln w="38100" cap="flat" cmpd="sng" algn="ctr">
                <a:solidFill>
                  <a:schemeClr val="tx1"/>
                </a:solidFill>
                <a:prstDash val="solid"/>
                <a:round/>
                <a:headEnd type="none" w="med" len="med"/>
                <a:tailEnd type="none" w="med" len="med"/>
              </a:ln>
              <a:effectLst/>
            </p:spPr>
          </p:cxnSp>
        </p:grpSp>
        <p:cxnSp>
          <p:nvCxnSpPr>
            <p:cNvPr id="206" name="Straight Connector 205"/>
            <p:cNvCxnSpPr/>
            <p:nvPr/>
          </p:nvCxnSpPr>
          <p:spPr bwMode="auto">
            <a:xfrm flipV="1">
              <a:off x="2058068" y="4979396"/>
              <a:ext cx="676768" cy="701663"/>
            </a:xfrm>
            <a:prstGeom prst="line">
              <a:avLst/>
            </a:prstGeom>
            <a:solidFill>
              <a:srgbClr val="5CA1FB"/>
            </a:solidFill>
            <a:ln w="6350" cap="flat" cmpd="sng" algn="ctr">
              <a:solidFill>
                <a:schemeClr val="tx1"/>
              </a:solidFill>
              <a:prstDash val="solid"/>
              <a:round/>
              <a:headEnd type="none" w="med" len="med"/>
              <a:tailEnd type="none" w="med" len="med"/>
            </a:ln>
            <a:effectLst/>
          </p:spPr>
        </p:cxnSp>
      </p:grpSp>
      <p:grpSp>
        <p:nvGrpSpPr>
          <p:cNvPr id="279" name="Group 278"/>
          <p:cNvGrpSpPr/>
          <p:nvPr/>
        </p:nvGrpSpPr>
        <p:grpSpPr>
          <a:xfrm>
            <a:off x="6182065" y="4680721"/>
            <a:ext cx="526962" cy="524990"/>
            <a:chOff x="2034904" y="4693506"/>
            <a:chExt cx="984180" cy="987553"/>
          </a:xfrm>
        </p:grpSpPr>
        <p:grpSp>
          <p:nvGrpSpPr>
            <p:cNvPr id="280" name="Group 279"/>
            <p:cNvGrpSpPr/>
            <p:nvPr/>
          </p:nvGrpSpPr>
          <p:grpSpPr>
            <a:xfrm>
              <a:off x="2034904" y="4693506"/>
              <a:ext cx="984180" cy="987552"/>
              <a:chOff x="2650052" y="4849978"/>
              <a:chExt cx="984180" cy="987552"/>
            </a:xfrm>
          </p:grpSpPr>
          <p:cxnSp>
            <p:nvCxnSpPr>
              <p:cNvPr id="282" name="Straight Connector 281"/>
              <p:cNvCxnSpPr/>
              <p:nvPr/>
            </p:nvCxnSpPr>
            <p:spPr bwMode="auto">
              <a:xfrm>
                <a:off x="2659965" y="4849978"/>
                <a:ext cx="0" cy="987552"/>
              </a:xfrm>
              <a:prstGeom prst="line">
                <a:avLst/>
              </a:prstGeom>
              <a:solidFill>
                <a:srgbClr val="5CA1FB"/>
              </a:solidFill>
              <a:ln w="38100" cap="flat" cmpd="sng" algn="ctr">
                <a:solidFill>
                  <a:schemeClr val="tx1"/>
                </a:solidFill>
                <a:prstDash val="solid"/>
                <a:round/>
                <a:headEnd type="none" w="med" len="med"/>
                <a:tailEnd type="none" w="med" len="med"/>
              </a:ln>
              <a:effectLst/>
            </p:spPr>
          </p:cxnSp>
          <p:cxnSp>
            <p:nvCxnSpPr>
              <p:cNvPr id="283" name="Straight Connector 282"/>
              <p:cNvCxnSpPr/>
              <p:nvPr/>
            </p:nvCxnSpPr>
            <p:spPr bwMode="auto">
              <a:xfrm>
                <a:off x="2650052" y="5837530"/>
                <a:ext cx="984180" cy="0"/>
              </a:xfrm>
              <a:prstGeom prst="line">
                <a:avLst/>
              </a:prstGeom>
              <a:solidFill>
                <a:srgbClr val="5CA1FB"/>
              </a:solidFill>
              <a:ln w="38100" cap="flat" cmpd="sng" algn="ctr">
                <a:solidFill>
                  <a:schemeClr val="tx1"/>
                </a:solidFill>
                <a:prstDash val="solid"/>
                <a:round/>
                <a:headEnd type="none" w="med" len="med"/>
                <a:tailEnd type="none" w="med" len="med"/>
              </a:ln>
              <a:effectLst/>
            </p:spPr>
          </p:cxnSp>
        </p:grpSp>
        <p:cxnSp>
          <p:nvCxnSpPr>
            <p:cNvPr id="281" name="Straight Connector 280"/>
            <p:cNvCxnSpPr/>
            <p:nvPr/>
          </p:nvCxnSpPr>
          <p:spPr bwMode="auto">
            <a:xfrm flipV="1">
              <a:off x="2058068" y="4979396"/>
              <a:ext cx="676768" cy="701663"/>
            </a:xfrm>
            <a:prstGeom prst="line">
              <a:avLst/>
            </a:prstGeom>
            <a:solidFill>
              <a:srgbClr val="5CA1FB"/>
            </a:solidFill>
            <a:ln w="6350" cap="flat" cmpd="sng" algn="ctr">
              <a:solidFill>
                <a:schemeClr val="tx1"/>
              </a:solidFill>
              <a:prstDash val="solid"/>
              <a:round/>
              <a:headEnd type="none" w="med" len="med"/>
              <a:tailEnd type="none" w="med" len="med"/>
            </a:ln>
            <a:effectLst/>
          </p:spPr>
        </p:cxnSp>
      </p:grpSp>
      <p:sp>
        <p:nvSpPr>
          <p:cNvPr id="284" name="TextBox 283"/>
          <p:cNvSpPr txBox="1"/>
          <p:nvPr/>
        </p:nvSpPr>
        <p:spPr>
          <a:xfrm>
            <a:off x="6631625" y="4510942"/>
            <a:ext cx="514098" cy="369332"/>
          </a:xfrm>
          <a:prstGeom prst="rect">
            <a:avLst/>
          </a:prstGeom>
          <a:noFill/>
        </p:spPr>
        <p:txBody>
          <a:bodyPr wrap="square" rtlCol="0">
            <a:spAutoFit/>
          </a:bodyPr>
          <a:lstStyle/>
          <a:p>
            <a:r>
              <a:rPr lang="en-US" sz="1800" dirty="0" smtClean="0"/>
              <a:t>Or</a:t>
            </a:r>
            <a:endParaRPr lang="en-US" sz="1800" dirty="0"/>
          </a:p>
        </p:txBody>
      </p:sp>
      <p:grpSp>
        <p:nvGrpSpPr>
          <p:cNvPr id="285" name="Group 284"/>
          <p:cNvGrpSpPr/>
          <p:nvPr/>
        </p:nvGrpSpPr>
        <p:grpSpPr>
          <a:xfrm>
            <a:off x="6733194" y="4211130"/>
            <a:ext cx="1921921" cy="1338287"/>
            <a:chOff x="4982354" y="4057043"/>
            <a:chExt cx="1921921" cy="1338287"/>
          </a:xfrm>
        </p:grpSpPr>
        <p:grpSp>
          <p:nvGrpSpPr>
            <p:cNvPr id="286" name="Group 285"/>
            <p:cNvGrpSpPr/>
            <p:nvPr/>
          </p:nvGrpSpPr>
          <p:grpSpPr>
            <a:xfrm>
              <a:off x="4982354" y="4057043"/>
              <a:ext cx="1921921" cy="1089038"/>
              <a:chOff x="-940" y="1396098"/>
              <a:chExt cx="1921921" cy="1089038"/>
            </a:xfrm>
          </p:grpSpPr>
          <p:sp>
            <p:nvSpPr>
              <p:cNvPr id="290" name="Parallelogram 289"/>
              <p:cNvSpPr/>
              <p:nvPr/>
            </p:nvSpPr>
            <p:spPr bwMode="auto">
              <a:xfrm rot="20559538">
                <a:off x="-940" y="1396098"/>
                <a:ext cx="1921921" cy="1089038"/>
              </a:xfrm>
              <a:prstGeom prst="parallelogram">
                <a:avLst>
                  <a:gd name="adj" fmla="val 66254"/>
                </a:avLst>
              </a:prstGeom>
              <a:solidFill>
                <a:schemeClr val="bg1">
                  <a:lumMod val="95000"/>
                </a:schemeClr>
              </a:solidFill>
              <a:ln w="3175" cap="flat" cmpd="sng" algn="ctr">
                <a:solidFill>
                  <a:schemeClr val="bg1">
                    <a:lumMod val="85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nvGrpSpPr>
              <p:cNvPr id="291" name="Group 290"/>
              <p:cNvGrpSpPr/>
              <p:nvPr/>
            </p:nvGrpSpPr>
            <p:grpSpPr>
              <a:xfrm>
                <a:off x="404784" y="1539128"/>
                <a:ext cx="1027340" cy="844491"/>
                <a:chOff x="521828" y="1531812"/>
                <a:chExt cx="1027340" cy="844491"/>
              </a:xfrm>
            </p:grpSpPr>
            <p:sp>
              <p:nvSpPr>
                <p:cNvPr id="292" name="Parallelogram 291"/>
                <p:cNvSpPr/>
                <p:nvPr/>
              </p:nvSpPr>
              <p:spPr bwMode="auto">
                <a:xfrm rot="20559538">
                  <a:off x="523625" y="1648338"/>
                  <a:ext cx="546944" cy="361214"/>
                </a:xfrm>
                <a:prstGeom prst="parallelogram">
                  <a:avLst>
                    <a:gd name="adj" fmla="val 66254"/>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93" name="Parallelogram 292"/>
                <p:cNvSpPr/>
                <p:nvPr/>
              </p:nvSpPr>
              <p:spPr bwMode="auto">
                <a:xfrm rot="20559538">
                  <a:off x="1027500" y="1531812"/>
                  <a:ext cx="281902" cy="158530"/>
                </a:xfrm>
                <a:prstGeom prst="parallelogram">
                  <a:avLst>
                    <a:gd name="adj" fmla="val 66254"/>
                  </a:avLst>
                </a:prstGeom>
                <a:solidFill>
                  <a:schemeClr val="accent6">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94" name="Parallelogram 293"/>
                <p:cNvSpPr/>
                <p:nvPr/>
              </p:nvSpPr>
              <p:spPr bwMode="auto">
                <a:xfrm rot="20559538">
                  <a:off x="1218450" y="1707123"/>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95" name="Parallelogram 294"/>
                <p:cNvSpPr/>
                <p:nvPr/>
              </p:nvSpPr>
              <p:spPr bwMode="auto">
                <a:xfrm rot="20559538">
                  <a:off x="521828" y="2121263"/>
                  <a:ext cx="281902" cy="158530"/>
                </a:xfrm>
                <a:prstGeom prst="parallelogram">
                  <a:avLst>
                    <a:gd name="adj" fmla="val 66254"/>
                  </a:avLst>
                </a:prstGeom>
                <a:solidFill>
                  <a:srgbClr val="00B0F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96" name="Parallelogram 295"/>
                <p:cNvSpPr/>
                <p:nvPr/>
              </p:nvSpPr>
              <p:spPr bwMode="auto">
                <a:xfrm rot="20559538">
                  <a:off x="760766" y="2067000"/>
                  <a:ext cx="281902" cy="158530"/>
                </a:xfrm>
                <a:prstGeom prst="parallelogram">
                  <a:avLst>
                    <a:gd name="adj" fmla="val 66254"/>
                  </a:avLst>
                </a:prstGeom>
                <a:solidFill>
                  <a:srgbClr val="FFC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97" name="Parallelogram 296"/>
                <p:cNvSpPr/>
                <p:nvPr/>
              </p:nvSpPr>
              <p:spPr bwMode="auto">
                <a:xfrm rot="20559538">
                  <a:off x="1004893" y="221777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98" name="Parallelogram 297"/>
                <p:cNvSpPr/>
                <p:nvPr/>
              </p:nvSpPr>
              <p:spPr bwMode="auto">
                <a:xfrm rot="20559538">
                  <a:off x="1267266" y="2149713"/>
                  <a:ext cx="281902" cy="158530"/>
                </a:xfrm>
                <a:prstGeom prst="parallelogram">
                  <a:avLst>
                    <a:gd name="adj" fmla="val 66254"/>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99" name="Parallelogram 298"/>
                <p:cNvSpPr/>
                <p:nvPr/>
              </p:nvSpPr>
              <p:spPr bwMode="auto">
                <a:xfrm rot="20559538">
                  <a:off x="1163064" y="1949326"/>
                  <a:ext cx="281902" cy="158530"/>
                </a:xfrm>
                <a:prstGeom prst="parallelogram">
                  <a:avLst>
                    <a:gd name="adj" fmla="val 66254"/>
                  </a:avLst>
                </a:prstGeom>
                <a:solidFill>
                  <a:srgbClr val="00B0F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300" name="Straight Connector 299"/>
                <p:cNvCxnSpPr>
                  <a:stCxn id="292" idx="2"/>
                  <a:endCxn id="293" idx="5"/>
                </p:cNvCxnSpPr>
                <p:nvPr/>
              </p:nvCxnSpPr>
              <p:spPr bwMode="auto">
                <a:xfrm flipV="1">
                  <a:off x="943919" y="1637436"/>
                  <a:ext cx="140117" cy="14566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301" name="Straight Connector 300"/>
                <p:cNvCxnSpPr>
                  <a:stCxn id="292" idx="3"/>
                  <a:endCxn id="295" idx="1"/>
                </p:cNvCxnSpPr>
                <p:nvPr/>
              </p:nvCxnSpPr>
              <p:spPr bwMode="auto">
                <a:xfrm flipH="1">
                  <a:off x="689282" y="2037008"/>
                  <a:ext cx="47426" cy="72205"/>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302" name="Straight Connector 301"/>
                <p:cNvCxnSpPr>
                  <a:stCxn id="292" idx="3"/>
                  <a:endCxn id="296" idx="1"/>
                </p:cNvCxnSpPr>
                <p:nvPr/>
              </p:nvCxnSpPr>
              <p:spPr bwMode="auto">
                <a:xfrm>
                  <a:off x="736708" y="2037008"/>
                  <a:ext cx="191512" cy="17942"/>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303" name="Straight Connector 302"/>
                <p:cNvCxnSpPr>
                  <a:stCxn id="293" idx="3"/>
                  <a:endCxn id="309" idx="0"/>
                </p:cNvCxnSpPr>
                <p:nvPr/>
              </p:nvCxnSpPr>
              <p:spPr bwMode="auto">
                <a:xfrm flipH="1">
                  <a:off x="1096563" y="1702392"/>
                  <a:ext cx="45385" cy="64891"/>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304" name="Straight Connector 303"/>
                <p:cNvCxnSpPr>
                  <a:stCxn id="292" idx="2"/>
                  <a:endCxn id="309" idx="5"/>
                </p:cNvCxnSpPr>
                <p:nvPr/>
              </p:nvCxnSpPr>
              <p:spPr bwMode="auto">
                <a:xfrm>
                  <a:off x="943919" y="1783100"/>
                  <a:ext cx="91855" cy="8620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305" name="Straight Connector 304"/>
                <p:cNvCxnSpPr/>
                <p:nvPr/>
              </p:nvCxnSpPr>
              <p:spPr bwMode="auto">
                <a:xfrm flipV="1">
                  <a:off x="1167789" y="1800011"/>
                  <a:ext cx="103015" cy="5362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306" name="Straight Connector 305"/>
                <p:cNvCxnSpPr/>
                <p:nvPr/>
              </p:nvCxnSpPr>
              <p:spPr bwMode="auto">
                <a:xfrm flipH="1">
                  <a:off x="1304072" y="1862866"/>
                  <a:ext cx="52509" cy="75226"/>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307" name="Straight Connector 306"/>
                <p:cNvCxnSpPr>
                  <a:stCxn id="299" idx="3"/>
                  <a:endCxn id="297" idx="0"/>
                </p:cNvCxnSpPr>
                <p:nvPr/>
              </p:nvCxnSpPr>
              <p:spPr bwMode="auto">
                <a:xfrm flipH="1">
                  <a:off x="1122218" y="2119906"/>
                  <a:ext cx="155294" cy="101470"/>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308" name="Straight Connector 307"/>
                <p:cNvCxnSpPr>
                  <a:stCxn id="299" idx="3"/>
                  <a:endCxn id="298" idx="1"/>
                </p:cNvCxnSpPr>
                <p:nvPr/>
              </p:nvCxnSpPr>
              <p:spPr bwMode="auto">
                <a:xfrm>
                  <a:off x="1277512" y="2119906"/>
                  <a:ext cx="157208" cy="17757"/>
                </a:xfrm>
                <a:prstGeom prst="line">
                  <a:avLst/>
                </a:prstGeom>
                <a:solidFill>
                  <a:srgbClr val="5CA1FB"/>
                </a:solidFill>
                <a:ln w="3175" cap="flat" cmpd="sng" algn="ctr">
                  <a:solidFill>
                    <a:schemeClr val="tx1"/>
                  </a:solidFill>
                  <a:prstDash val="solid"/>
                  <a:round/>
                  <a:headEnd type="none" w="med" len="med"/>
                  <a:tailEnd type="none" w="med" len="med"/>
                </a:ln>
                <a:effectLst/>
              </p:spPr>
            </p:cxnSp>
            <p:sp>
              <p:nvSpPr>
                <p:cNvPr id="309" name="Parallelogram 308"/>
                <p:cNvSpPr/>
                <p:nvPr/>
              </p:nvSpPr>
              <p:spPr bwMode="auto">
                <a:xfrm rot="20559538">
                  <a:off x="979238" y="1763680"/>
                  <a:ext cx="281902" cy="158530"/>
                </a:xfrm>
                <a:prstGeom prst="parallelogram">
                  <a:avLst>
                    <a:gd name="adj" fmla="val 66254"/>
                  </a:avLst>
                </a:prstGeom>
                <a:solidFill>
                  <a:srgbClr val="C0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grpSp>
        <p:sp>
          <p:nvSpPr>
            <p:cNvPr id="287" name="Parallelogram 286"/>
            <p:cNvSpPr/>
            <p:nvPr/>
          </p:nvSpPr>
          <p:spPr bwMode="auto">
            <a:xfrm rot="20559538">
              <a:off x="5328987" y="5003504"/>
              <a:ext cx="287967" cy="170542"/>
            </a:xfrm>
            <a:prstGeom prst="parallelogram">
              <a:avLst>
                <a:gd name="adj" fmla="val 66254"/>
              </a:avLst>
            </a:prstGeom>
            <a:solidFill>
              <a:schemeClr val="tx2">
                <a:lumMod val="50000"/>
                <a:lumOff val="5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88" name="Oval 287"/>
            <p:cNvSpPr/>
            <p:nvPr/>
          </p:nvSpPr>
          <p:spPr bwMode="auto">
            <a:xfrm rot="20819386">
              <a:off x="5335499" y="5222797"/>
              <a:ext cx="368217" cy="172533"/>
            </a:xfrm>
            <a:prstGeom prst="ellipse">
              <a:avLst/>
            </a:prstGeom>
            <a:solidFill>
              <a:schemeClr val="tx1"/>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289" name="Elbow Connector 288"/>
            <p:cNvCxnSpPr>
              <a:stCxn id="288" idx="6"/>
              <a:endCxn id="287" idx="2"/>
            </p:cNvCxnSpPr>
            <p:nvPr/>
          </p:nvCxnSpPr>
          <p:spPr bwMode="auto">
            <a:xfrm flipH="1" flipV="1">
              <a:off x="5556482" y="5062698"/>
              <a:ext cx="142508" cy="204919"/>
            </a:xfrm>
            <a:prstGeom prst="bentConnector3">
              <a:avLst>
                <a:gd name="adj1" fmla="val -50798"/>
              </a:avLst>
            </a:prstGeom>
            <a:solidFill>
              <a:srgbClr val="5CA1FB"/>
            </a:solidFill>
            <a:ln w="3175" cap="flat" cmpd="sng" algn="ctr">
              <a:solidFill>
                <a:schemeClr val="tx1"/>
              </a:solidFill>
              <a:prstDash val="solid"/>
              <a:round/>
              <a:headEnd type="none" w="med" len="med"/>
              <a:tailEnd type="triangle"/>
            </a:ln>
            <a:effectLst/>
          </p:spPr>
        </p:cxnSp>
      </p:grpSp>
      <p:grpSp>
        <p:nvGrpSpPr>
          <p:cNvPr id="310" name="Group 309"/>
          <p:cNvGrpSpPr/>
          <p:nvPr/>
        </p:nvGrpSpPr>
        <p:grpSpPr>
          <a:xfrm>
            <a:off x="8286182" y="4612540"/>
            <a:ext cx="549884" cy="491002"/>
            <a:chOff x="3672395" y="4497735"/>
            <a:chExt cx="984180" cy="987552"/>
          </a:xfrm>
        </p:grpSpPr>
        <p:grpSp>
          <p:nvGrpSpPr>
            <p:cNvPr id="311" name="Group 310"/>
            <p:cNvGrpSpPr/>
            <p:nvPr/>
          </p:nvGrpSpPr>
          <p:grpSpPr>
            <a:xfrm>
              <a:off x="3672395" y="4497735"/>
              <a:ext cx="984180" cy="987552"/>
              <a:chOff x="2034904" y="4693506"/>
              <a:chExt cx="984180" cy="987552"/>
            </a:xfrm>
          </p:grpSpPr>
          <p:grpSp>
            <p:nvGrpSpPr>
              <p:cNvPr id="314" name="Group 313"/>
              <p:cNvGrpSpPr/>
              <p:nvPr/>
            </p:nvGrpSpPr>
            <p:grpSpPr>
              <a:xfrm>
                <a:off x="2034904" y="4693506"/>
                <a:ext cx="984180" cy="987552"/>
                <a:chOff x="2650052" y="4849978"/>
                <a:chExt cx="984180" cy="987552"/>
              </a:xfrm>
            </p:grpSpPr>
            <p:cxnSp>
              <p:nvCxnSpPr>
                <p:cNvPr id="316" name="Straight Connector 315"/>
                <p:cNvCxnSpPr/>
                <p:nvPr/>
              </p:nvCxnSpPr>
              <p:spPr bwMode="auto">
                <a:xfrm>
                  <a:off x="2659965" y="4849978"/>
                  <a:ext cx="0" cy="987552"/>
                </a:xfrm>
                <a:prstGeom prst="line">
                  <a:avLst/>
                </a:prstGeom>
                <a:solidFill>
                  <a:srgbClr val="5CA1FB"/>
                </a:solidFill>
                <a:ln w="38100" cap="flat" cmpd="sng" algn="ctr">
                  <a:solidFill>
                    <a:schemeClr val="tx1"/>
                  </a:solidFill>
                  <a:prstDash val="solid"/>
                  <a:round/>
                  <a:headEnd type="none" w="med" len="med"/>
                  <a:tailEnd type="none" w="med" len="med"/>
                </a:ln>
                <a:effectLst/>
              </p:spPr>
            </p:cxnSp>
            <p:cxnSp>
              <p:nvCxnSpPr>
                <p:cNvPr id="317" name="Straight Connector 316"/>
                <p:cNvCxnSpPr/>
                <p:nvPr/>
              </p:nvCxnSpPr>
              <p:spPr bwMode="auto">
                <a:xfrm>
                  <a:off x="2650052" y="5837530"/>
                  <a:ext cx="984180" cy="0"/>
                </a:xfrm>
                <a:prstGeom prst="line">
                  <a:avLst/>
                </a:prstGeom>
                <a:solidFill>
                  <a:srgbClr val="5CA1FB"/>
                </a:solidFill>
                <a:ln w="38100" cap="flat" cmpd="sng" algn="ctr">
                  <a:solidFill>
                    <a:schemeClr val="tx1"/>
                  </a:solidFill>
                  <a:prstDash val="solid"/>
                  <a:round/>
                  <a:headEnd type="none" w="med" len="med"/>
                  <a:tailEnd type="none" w="med" len="med"/>
                </a:ln>
                <a:effectLst/>
              </p:spPr>
            </p:cxnSp>
          </p:grpSp>
          <p:cxnSp>
            <p:nvCxnSpPr>
              <p:cNvPr id="315" name="Straight Connector 314"/>
              <p:cNvCxnSpPr/>
              <p:nvPr/>
            </p:nvCxnSpPr>
            <p:spPr bwMode="auto">
              <a:xfrm flipV="1">
                <a:off x="2071666" y="5542216"/>
                <a:ext cx="291226" cy="2"/>
              </a:xfrm>
              <a:prstGeom prst="line">
                <a:avLst/>
              </a:prstGeom>
              <a:solidFill>
                <a:srgbClr val="5CA1FB"/>
              </a:solidFill>
              <a:ln w="6350" cap="flat" cmpd="sng" algn="ctr">
                <a:solidFill>
                  <a:schemeClr val="tx1"/>
                </a:solidFill>
                <a:prstDash val="solid"/>
                <a:round/>
                <a:headEnd type="none" w="med" len="med"/>
                <a:tailEnd type="none" w="med" len="med"/>
              </a:ln>
              <a:effectLst/>
            </p:spPr>
          </p:cxnSp>
        </p:grpSp>
        <p:cxnSp>
          <p:nvCxnSpPr>
            <p:cNvPr id="312" name="Straight Connector 311"/>
            <p:cNvCxnSpPr/>
            <p:nvPr/>
          </p:nvCxnSpPr>
          <p:spPr bwMode="auto">
            <a:xfrm flipV="1">
              <a:off x="3986785" y="5179692"/>
              <a:ext cx="291226" cy="2"/>
            </a:xfrm>
            <a:prstGeom prst="line">
              <a:avLst/>
            </a:prstGeom>
            <a:solidFill>
              <a:srgbClr val="5CA1FB"/>
            </a:solidFill>
            <a:ln w="6350" cap="flat" cmpd="sng" algn="ctr">
              <a:solidFill>
                <a:schemeClr val="tx1"/>
              </a:solidFill>
              <a:prstDash val="solid"/>
              <a:round/>
              <a:headEnd type="none" w="med" len="med"/>
              <a:tailEnd type="none" w="med" len="med"/>
            </a:ln>
            <a:effectLst/>
          </p:spPr>
        </p:cxnSp>
        <p:cxnSp>
          <p:nvCxnSpPr>
            <p:cNvPr id="313" name="Straight Connector 312"/>
            <p:cNvCxnSpPr/>
            <p:nvPr/>
          </p:nvCxnSpPr>
          <p:spPr bwMode="auto">
            <a:xfrm flipV="1">
              <a:off x="4306915" y="4969562"/>
              <a:ext cx="291226" cy="2"/>
            </a:xfrm>
            <a:prstGeom prst="line">
              <a:avLst/>
            </a:prstGeom>
            <a:solidFill>
              <a:srgbClr val="5CA1FB"/>
            </a:solidFill>
            <a:ln w="6350" cap="flat" cmpd="sng" algn="ctr">
              <a:solidFill>
                <a:schemeClr val="tx1"/>
              </a:solidFill>
              <a:prstDash val="solid"/>
              <a:round/>
              <a:headEnd type="none" w="med" len="med"/>
              <a:tailEnd type="none" w="med" len="med"/>
            </a:ln>
            <a:effectLst/>
          </p:spPr>
        </p:cxnSp>
      </p:grpSp>
      <p:sp>
        <p:nvSpPr>
          <p:cNvPr id="318" name="TextBox 317"/>
          <p:cNvSpPr txBox="1"/>
          <p:nvPr/>
        </p:nvSpPr>
        <p:spPr>
          <a:xfrm>
            <a:off x="206449" y="5968013"/>
            <a:ext cx="8596969" cy="781752"/>
          </a:xfrm>
          <a:prstGeom prst="rect">
            <a:avLst/>
          </a:prstGeom>
          <a:solidFill>
            <a:schemeClr val="bg1"/>
          </a:solidFill>
        </p:spPr>
        <p:txBody>
          <a:bodyPr wrap="square" rtlCol="0">
            <a:spAutoFit/>
          </a:bodyPr>
          <a:lstStyle>
            <a:defPPr>
              <a:defRPr lang="en-US"/>
            </a:defPPr>
            <a:lvl1pPr>
              <a:lnSpc>
                <a:spcPct val="80000"/>
              </a:lnSpc>
              <a:spcBef>
                <a:spcPts val="0"/>
              </a:spcBef>
              <a:defRPr sz="1200"/>
            </a:lvl1pPr>
          </a:lstStyle>
          <a:p>
            <a:pPr marL="228600" indent="-228600">
              <a:buFont typeface="+mj-lt"/>
              <a:buAutoNum type="arabicPeriod" startAt="2"/>
            </a:pPr>
            <a:r>
              <a:rPr lang="en-US" sz="1400" dirty="0"/>
              <a:t>T</a:t>
            </a:r>
            <a:r>
              <a:rPr lang="en-US" sz="1400" dirty="0" smtClean="0"/>
              <a:t>he </a:t>
            </a:r>
            <a:r>
              <a:rPr lang="en-US" sz="1400" dirty="0"/>
              <a:t>deployed application </a:t>
            </a:r>
            <a:r>
              <a:rPr lang="en-US" sz="1400" u="sng" dirty="0" smtClean="0"/>
              <a:t>alters </a:t>
            </a:r>
            <a:r>
              <a:rPr lang="en-US" sz="1400" u="sng" dirty="0"/>
              <a:t>its behavior </a:t>
            </a:r>
            <a:r>
              <a:rPr lang="en-US" sz="1400" dirty="0" smtClean="0"/>
              <a:t>or alters</a:t>
            </a:r>
            <a:r>
              <a:rPr lang="en-US" sz="1400" u="sng" dirty="0" smtClean="0"/>
              <a:t> </a:t>
            </a:r>
            <a:r>
              <a:rPr lang="en-US" sz="1400" u="sng" dirty="0"/>
              <a:t>its binary to preserve the behavior</a:t>
            </a:r>
            <a:r>
              <a:rPr lang="en-US" sz="1400" dirty="0"/>
              <a:t> or </a:t>
            </a:r>
            <a:r>
              <a:rPr lang="en-US" sz="1400" u="sng" dirty="0" smtClean="0"/>
              <a:t>alters </a:t>
            </a:r>
            <a:r>
              <a:rPr lang="en-US" sz="1400" u="sng" dirty="0"/>
              <a:t>both its binary and </a:t>
            </a:r>
            <a:r>
              <a:rPr lang="en-US" sz="1400" u="sng" dirty="0" smtClean="0"/>
              <a:t>behavior in response to the change. </a:t>
            </a:r>
            <a:r>
              <a:rPr lang="en-US" sz="1400" dirty="0" smtClean="0"/>
              <a:t>This </a:t>
            </a:r>
            <a:r>
              <a:rPr lang="en-US" sz="1400" i="1" dirty="0" smtClean="0"/>
              <a:t>evolution</a:t>
            </a:r>
            <a:r>
              <a:rPr lang="en-US" sz="1400" dirty="0" smtClean="0"/>
              <a:t> </a:t>
            </a:r>
            <a:r>
              <a:rPr lang="en-US" sz="1400" dirty="0"/>
              <a:t>happens </a:t>
            </a:r>
            <a:r>
              <a:rPr lang="en-US" sz="1400" i="1" dirty="0" smtClean="0"/>
              <a:t>online,</a:t>
            </a:r>
            <a:r>
              <a:rPr lang="en-US" sz="1400" dirty="0" smtClean="0"/>
              <a:t> </a:t>
            </a:r>
            <a:r>
              <a:rPr lang="en-US" sz="1400" dirty="0"/>
              <a:t>i.e</a:t>
            </a:r>
            <a:r>
              <a:rPr lang="en-US" sz="1400" dirty="0" smtClean="0"/>
              <a:t>., when the application is used in mission. May need additional </a:t>
            </a:r>
            <a:r>
              <a:rPr lang="en-US" sz="1400" dirty="0"/>
              <a:t>instrumentation to be present in the deployed </a:t>
            </a:r>
            <a:r>
              <a:rPr lang="en-US" sz="1400" dirty="0" smtClean="0"/>
              <a:t>binary (the </a:t>
            </a:r>
            <a:r>
              <a:rPr lang="en-US" sz="1400" dirty="0"/>
              <a:t>black </a:t>
            </a:r>
            <a:r>
              <a:rPr lang="en-US" sz="1400" dirty="0" smtClean="0"/>
              <a:t>oval )</a:t>
            </a:r>
            <a:endParaRPr lang="en-US" sz="1400" dirty="0"/>
          </a:p>
        </p:txBody>
      </p:sp>
      <p:sp>
        <p:nvSpPr>
          <p:cNvPr id="319" name="Rectangular Callout 318"/>
          <p:cNvSpPr/>
          <p:nvPr/>
        </p:nvSpPr>
        <p:spPr bwMode="auto">
          <a:xfrm>
            <a:off x="781989" y="5626933"/>
            <a:ext cx="809027" cy="212968"/>
          </a:xfrm>
          <a:prstGeom prst="wedgeRectCallout">
            <a:avLst>
              <a:gd name="adj1" fmla="val -83271"/>
              <a:gd name="adj2" fmla="val -82762"/>
            </a:avLst>
          </a:prstGeom>
          <a:solidFill>
            <a:srgbClr val="FFFF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000" i="0" u="none" strike="noStrike" cap="none" normalizeH="0" baseline="0" dirty="0" smtClean="0">
                <a:ln>
                  <a:noFill/>
                </a:ln>
                <a:solidFill>
                  <a:schemeClr val="tx1"/>
                </a:solidFill>
                <a:effectLst/>
                <a:latin typeface="Arial Narrow" panose="020B0606020202030204" pitchFamily="34" charset="0"/>
                <a:ea typeface="ＭＳ Ｐゴシック" pitchFamily="1" charset="-128"/>
              </a:rPr>
              <a:t>instrumentation</a:t>
            </a:r>
          </a:p>
        </p:txBody>
      </p:sp>
      <p:sp>
        <p:nvSpPr>
          <p:cNvPr id="320" name="Rectangular Callout 319"/>
          <p:cNvSpPr/>
          <p:nvPr/>
        </p:nvSpPr>
        <p:spPr bwMode="auto">
          <a:xfrm>
            <a:off x="1422534" y="5367882"/>
            <a:ext cx="484505" cy="212968"/>
          </a:xfrm>
          <a:prstGeom prst="wedgeRectCallout">
            <a:avLst>
              <a:gd name="adj1" fmla="val 20481"/>
              <a:gd name="adj2" fmla="val -117111"/>
            </a:avLst>
          </a:prstGeom>
          <a:solidFill>
            <a:srgbClr val="FFFF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lang="en-US" sz="1000" dirty="0" smtClean="0">
                <a:latin typeface="Arial Narrow" panose="020B0606020202030204" pitchFamily="34" charset="0"/>
                <a:ea typeface="ＭＳ Ｐゴシック" pitchFamily="1" charset="-128"/>
              </a:rPr>
              <a:t>behavior</a:t>
            </a:r>
            <a:endParaRPr kumimoji="0" lang="en-US" sz="1000" i="0" u="none" strike="noStrike" cap="none" normalizeH="0" baseline="0" dirty="0" smtClean="0">
              <a:ln>
                <a:noFill/>
              </a:ln>
              <a:solidFill>
                <a:schemeClr val="tx1"/>
              </a:solidFill>
              <a:effectLst/>
              <a:latin typeface="Arial Narrow" panose="020B0606020202030204" pitchFamily="34" charset="0"/>
              <a:ea typeface="ＭＳ Ｐゴシック" pitchFamily="1" charset="-128"/>
            </a:endParaRPr>
          </a:p>
        </p:txBody>
      </p:sp>
      <p:sp>
        <p:nvSpPr>
          <p:cNvPr id="12" name="TextBox 11"/>
          <p:cNvSpPr txBox="1"/>
          <p:nvPr/>
        </p:nvSpPr>
        <p:spPr>
          <a:xfrm rot="16200000">
            <a:off x="7843956" y="1262383"/>
            <a:ext cx="2210514" cy="523220"/>
          </a:xfrm>
          <a:prstGeom prst="rect">
            <a:avLst/>
          </a:prstGeom>
          <a:noFill/>
        </p:spPr>
        <p:txBody>
          <a:bodyPr wrap="square" rtlCol="0">
            <a:spAutoFit/>
          </a:bodyPr>
          <a:lstStyle/>
          <a:p>
            <a:r>
              <a:rPr lang="en-US" sz="1400" i="1" dirty="0" smtClean="0">
                <a:solidFill>
                  <a:schemeClr val="bg1">
                    <a:lumMod val="50000"/>
                  </a:schemeClr>
                </a:solidFill>
              </a:rPr>
              <a:t>Offline, pre-deployment adaptation </a:t>
            </a:r>
            <a:endParaRPr lang="en-US" sz="1400" i="1" dirty="0">
              <a:solidFill>
                <a:schemeClr val="bg1">
                  <a:lumMod val="50000"/>
                </a:schemeClr>
              </a:solidFill>
            </a:endParaRPr>
          </a:p>
        </p:txBody>
      </p:sp>
      <p:sp>
        <p:nvSpPr>
          <p:cNvPr id="322" name="TextBox 321"/>
          <p:cNvSpPr txBox="1"/>
          <p:nvPr/>
        </p:nvSpPr>
        <p:spPr>
          <a:xfrm rot="16200000">
            <a:off x="7900926" y="4337122"/>
            <a:ext cx="2210514" cy="523220"/>
          </a:xfrm>
          <a:prstGeom prst="rect">
            <a:avLst/>
          </a:prstGeom>
          <a:noFill/>
        </p:spPr>
        <p:txBody>
          <a:bodyPr wrap="square" rtlCol="0">
            <a:spAutoFit/>
          </a:bodyPr>
          <a:lstStyle/>
          <a:p>
            <a:r>
              <a:rPr lang="en-US" sz="1400" i="1" dirty="0" smtClean="0">
                <a:solidFill>
                  <a:schemeClr val="bg1">
                    <a:lumMod val="50000"/>
                  </a:schemeClr>
                </a:solidFill>
              </a:rPr>
              <a:t>Online, runtime adaptation </a:t>
            </a:r>
            <a:endParaRPr lang="en-US" sz="1400" i="1" dirty="0">
              <a:solidFill>
                <a:schemeClr val="bg1">
                  <a:lumMod val="50000"/>
                </a:schemeClr>
              </a:solidFill>
            </a:endParaRPr>
          </a:p>
        </p:txBody>
      </p:sp>
      <p:sp>
        <p:nvSpPr>
          <p:cNvPr id="13" name="Title 12"/>
          <p:cNvSpPr>
            <a:spLocks noGrp="1"/>
          </p:cNvSpPr>
          <p:nvPr>
            <p:ph type="title"/>
          </p:nvPr>
        </p:nvSpPr>
        <p:spPr>
          <a:xfrm>
            <a:off x="241300" y="77563"/>
            <a:ext cx="8229600" cy="682625"/>
          </a:xfrm>
        </p:spPr>
        <p:txBody>
          <a:bodyPr/>
          <a:lstStyle/>
          <a:p>
            <a:r>
              <a:rPr lang="en-US" dirty="0" smtClean="0"/>
              <a:t>Two Flavors of Change Handling</a:t>
            </a:r>
            <a:endParaRPr lang="en-US" dirty="0"/>
          </a:p>
        </p:txBody>
      </p:sp>
      <p:sp>
        <p:nvSpPr>
          <p:cNvPr id="15" name="TextBox 14"/>
          <p:cNvSpPr txBox="1"/>
          <p:nvPr/>
        </p:nvSpPr>
        <p:spPr>
          <a:xfrm>
            <a:off x="7352620" y="157225"/>
            <a:ext cx="1771689" cy="646331"/>
          </a:xfrm>
          <a:prstGeom prst="rect">
            <a:avLst/>
          </a:prstGeom>
          <a:solidFill>
            <a:schemeClr val="accent2"/>
          </a:solidFill>
        </p:spPr>
        <p:txBody>
          <a:bodyPr wrap="square" rtlCol="0">
            <a:spAutoFit/>
          </a:bodyPr>
          <a:lstStyle/>
          <a:p>
            <a:r>
              <a:rPr lang="en-US" dirty="0" smtClean="0"/>
              <a:t>Matt- see the speakers notes</a:t>
            </a:r>
            <a:endParaRPr lang="en-US" dirty="0"/>
          </a:p>
        </p:txBody>
      </p:sp>
      <p:sp>
        <p:nvSpPr>
          <p:cNvPr id="2" name="Slide Number Placeholder 1"/>
          <p:cNvSpPr>
            <a:spLocks noGrp="1"/>
          </p:cNvSpPr>
          <p:nvPr>
            <p:ph type="sldNum" sz="quarter" idx="12"/>
          </p:nvPr>
        </p:nvSpPr>
        <p:spPr/>
        <p:txBody>
          <a:bodyPr/>
          <a:lstStyle/>
          <a:p>
            <a:fld id="{5163728A-5C6C-4DC9-ACFF-9E47917C1905}" type="slidenum">
              <a:rPr lang="en-US" smtClean="0"/>
              <a:pPr/>
              <a:t>10</a:t>
            </a:fld>
            <a:endParaRPr lang="en-US"/>
          </a:p>
        </p:txBody>
      </p:sp>
    </p:spTree>
    <p:extLst>
      <p:ext uri="{BB962C8B-B14F-4D97-AF65-F5344CB8AC3E}">
        <p14:creationId xmlns:p14="http://schemas.microsoft.com/office/powerpoint/2010/main" val="20638900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 Deriving Program Evolution    </a:t>
            </a:r>
            <a:endParaRPr lang="en-US" dirty="0"/>
          </a:p>
        </p:txBody>
      </p:sp>
      <p:sp>
        <p:nvSpPr>
          <p:cNvPr id="3" name="Content Placeholder 2"/>
          <p:cNvSpPr>
            <a:spLocks noGrp="1"/>
          </p:cNvSpPr>
          <p:nvPr>
            <p:ph idx="1"/>
          </p:nvPr>
        </p:nvSpPr>
        <p:spPr>
          <a:xfrm>
            <a:off x="241301" y="1068918"/>
            <a:ext cx="6100528" cy="5288825"/>
          </a:xfrm>
        </p:spPr>
        <p:txBody>
          <a:bodyPr>
            <a:noAutofit/>
          </a:bodyPr>
          <a:lstStyle/>
          <a:p>
            <a:r>
              <a:rPr lang="en-US" sz="1800" dirty="0" smtClean="0"/>
              <a:t>Deriving what needs to change in the program involves reasoning about the program and the </a:t>
            </a:r>
            <a:r>
              <a:rPr lang="en-US" sz="1800" i="1" dirty="0" smtClean="0"/>
              <a:t>trigger</a:t>
            </a:r>
          </a:p>
          <a:p>
            <a:pPr lvl="1"/>
            <a:r>
              <a:rPr lang="en-US" sz="1600" dirty="0" smtClean="0"/>
              <a:t>The trigger could be a “change request” or an “observed or detected change”</a:t>
            </a:r>
          </a:p>
          <a:p>
            <a:pPr lvl="2"/>
            <a:r>
              <a:rPr lang="en-US" sz="1400" dirty="0" smtClean="0"/>
              <a:t>Usually, observed/detected changes </a:t>
            </a:r>
            <a:r>
              <a:rPr lang="en-US" sz="1400" dirty="0" smtClean="0">
                <a:sym typeface="Wingdings" panose="05000000000000000000" pitchFamily="2" charset="2"/>
              </a:rPr>
              <a:t> runtime </a:t>
            </a:r>
          </a:p>
          <a:p>
            <a:pPr lvl="2"/>
            <a:r>
              <a:rPr lang="en-US" sz="1400" dirty="0" smtClean="0">
                <a:sym typeface="Wingdings" panose="05000000000000000000" pitchFamily="2" charset="2"/>
              </a:rPr>
              <a:t>Changes observed at runtime may result in </a:t>
            </a:r>
            <a:r>
              <a:rPr lang="en-US" sz="1400" i="1" dirty="0" smtClean="0">
                <a:sym typeface="Wingdings" panose="05000000000000000000" pitchFamily="2" charset="2"/>
              </a:rPr>
              <a:t>offline </a:t>
            </a:r>
            <a:r>
              <a:rPr lang="en-US" sz="1400" dirty="0" smtClean="0">
                <a:sym typeface="Wingdings" panose="05000000000000000000" pitchFamily="2" charset="2"/>
              </a:rPr>
              <a:t>(outside of the executing mission) adaptation (e.g., modifying source code to create new binary that is then hot swapped)</a:t>
            </a:r>
          </a:p>
          <a:p>
            <a:pPr lvl="2"/>
            <a:r>
              <a:rPr lang="en-US" sz="1400" dirty="0" smtClean="0">
                <a:sym typeface="Wingdings" panose="05000000000000000000" pitchFamily="2" charset="2"/>
              </a:rPr>
              <a:t>Of course, requests to support new deployment environment or modified functionality are offline change drivers</a:t>
            </a:r>
          </a:p>
          <a:p>
            <a:r>
              <a:rPr lang="en-US" sz="1800" dirty="0" smtClean="0">
                <a:sym typeface="Wingdings" panose="05000000000000000000" pitchFamily="2" charset="2"/>
              </a:rPr>
              <a:t>Reasoning takes place in </a:t>
            </a:r>
            <a:r>
              <a:rPr lang="en-US" sz="1800" dirty="0">
                <a:sym typeface="Wingdings" panose="05000000000000000000" pitchFamily="2" charset="2"/>
              </a:rPr>
              <a:t> </a:t>
            </a:r>
            <a:r>
              <a:rPr lang="en-US" sz="1800" dirty="0" smtClean="0">
                <a:sym typeface="Wingdings" panose="05000000000000000000" pitchFamily="2" charset="2"/>
              </a:rPr>
              <a:t>“knowledge space” –  i.e., in terms of abstract representation of code, resources, their relationships</a:t>
            </a:r>
          </a:p>
          <a:p>
            <a:pPr lvl="1"/>
            <a:r>
              <a:rPr lang="en-US" sz="1600" dirty="0" smtClean="0">
                <a:sym typeface="Wingdings" panose="05000000000000000000" pitchFamily="2" charset="2"/>
              </a:rPr>
              <a:t>DAS workflow uses </a:t>
            </a:r>
          </a:p>
          <a:p>
            <a:pPr lvl="2"/>
            <a:r>
              <a:rPr lang="en-US" sz="1400" dirty="0" smtClean="0">
                <a:sym typeface="Wingdings" panose="05000000000000000000" pitchFamily="2" charset="2"/>
              </a:rPr>
              <a:t>SPARQL queries over Triple store: identify candidates for adaptation </a:t>
            </a:r>
          </a:p>
          <a:p>
            <a:pPr lvl="2"/>
            <a:r>
              <a:rPr lang="en-US" sz="1400" dirty="0" smtClean="0">
                <a:sym typeface="Wingdings" panose="05000000000000000000" pitchFamily="2" charset="2"/>
              </a:rPr>
              <a:t>Resource DSL (refinement and </a:t>
            </a:r>
            <a:r>
              <a:rPr lang="en-US" sz="1400" dirty="0" err="1" smtClean="0">
                <a:sym typeface="Wingdings" panose="05000000000000000000" pitchFamily="2" charset="2"/>
              </a:rPr>
              <a:t>variational</a:t>
            </a:r>
            <a:r>
              <a:rPr lang="en-US" sz="1400" dirty="0" smtClean="0">
                <a:sym typeface="Wingdings" panose="05000000000000000000" pitchFamily="2" charset="2"/>
              </a:rPr>
              <a:t> types): quickly evaluate combinatorial space of adapted systems</a:t>
            </a:r>
          </a:p>
          <a:p>
            <a:pPr lvl="1"/>
            <a:r>
              <a:rPr lang="en-US" sz="1600" dirty="0" smtClean="0">
                <a:sym typeface="Wingdings" panose="05000000000000000000" pitchFamily="2" charset="2"/>
              </a:rPr>
              <a:t>Essentially, algorithmic use of the combined power of SPARQL and Type system</a:t>
            </a:r>
            <a:endParaRPr lang="en-US" sz="1600" dirty="0"/>
          </a:p>
        </p:txBody>
      </p:sp>
      <p:grpSp>
        <p:nvGrpSpPr>
          <p:cNvPr id="1037" name="Group 1036"/>
          <p:cNvGrpSpPr/>
          <p:nvPr/>
        </p:nvGrpSpPr>
        <p:grpSpPr>
          <a:xfrm>
            <a:off x="6329566" y="1537508"/>
            <a:ext cx="2814434" cy="3704890"/>
            <a:chOff x="6456613" y="1411864"/>
            <a:chExt cx="2814434" cy="3704890"/>
          </a:xfrm>
        </p:grpSpPr>
        <p:sp>
          <p:nvSpPr>
            <p:cNvPr id="5" name="Flowchart: Document 4"/>
            <p:cNvSpPr/>
            <p:nvPr/>
          </p:nvSpPr>
          <p:spPr>
            <a:xfrm>
              <a:off x="8003813" y="1713491"/>
              <a:ext cx="233757" cy="364386"/>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4546" y="2053473"/>
              <a:ext cx="324681" cy="27371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653504" y="2518711"/>
              <a:ext cx="773658" cy="773658"/>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flipH="1">
              <a:off x="6671735" y="3193030"/>
              <a:ext cx="795623" cy="795623"/>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3813" y="4557822"/>
              <a:ext cx="217637" cy="369787"/>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0961" y="3939843"/>
              <a:ext cx="757936" cy="835959"/>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5772" y="4467196"/>
              <a:ext cx="217637" cy="369787"/>
            </a:xfrm>
            <a:prstGeom prst="rect">
              <a:avLst/>
            </a:prstGeom>
          </p:spPr>
        </p:pic>
        <p:sp>
          <p:nvSpPr>
            <p:cNvPr id="16" name="TextBox 15"/>
            <p:cNvSpPr txBox="1"/>
            <p:nvPr/>
          </p:nvSpPr>
          <p:spPr>
            <a:xfrm>
              <a:off x="8473916" y="3733923"/>
              <a:ext cx="797131" cy="246221"/>
            </a:xfrm>
            <a:prstGeom prst="rect">
              <a:avLst/>
            </a:prstGeom>
            <a:noFill/>
          </p:spPr>
          <p:txBody>
            <a:bodyPr wrap="square" rtlCol="0">
              <a:spAutoFit/>
            </a:bodyPr>
            <a:lstStyle/>
            <a:p>
              <a:r>
                <a:rPr lang="en-US" sz="1000" dirty="0" smtClean="0">
                  <a:latin typeface="Arial Narrow" panose="020B0606020202030204" pitchFamily="34" charset="0"/>
                </a:rPr>
                <a:t>Source code</a:t>
              </a:r>
              <a:endParaRPr lang="en-US" sz="1000" dirty="0">
                <a:latin typeface="Arial Narrow" panose="020B0606020202030204" pitchFamily="34" charset="0"/>
              </a:endParaRPr>
            </a:p>
          </p:txBody>
        </p:sp>
        <p:grpSp>
          <p:nvGrpSpPr>
            <p:cNvPr id="1036" name="Group 1035"/>
            <p:cNvGrpSpPr/>
            <p:nvPr/>
          </p:nvGrpSpPr>
          <p:grpSpPr>
            <a:xfrm>
              <a:off x="7538217" y="2905618"/>
              <a:ext cx="1732828" cy="659898"/>
              <a:chOff x="7837055" y="2750228"/>
              <a:chExt cx="1663686" cy="502161"/>
            </a:xfrm>
          </p:grpSpPr>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l="4661" t="13187" r="7519" b="14069"/>
              <a:stretch/>
            </p:blipFill>
            <p:spPr>
              <a:xfrm>
                <a:off x="7837055" y="2750228"/>
                <a:ext cx="1158688" cy="450381"/>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72001" y="2796675"/>
                <a:ext cx="304884" cy="202609"/>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8157847">
                <a:off x="8252882" y="2998642"/>
                <a:ext cx="304884" cy="202609"/>
              </a:xfrm>
              <a:prstGeom prst="rect">
                <a:avLst/>
              </a:prstGeom>
            </p:spPr>
          </p:pic>
          <p:sp>
            <p:nvSpPr>
              <p:cNvPr id="20" name="TextBox 19"/>
              <p:cNvSpPr txBox="1"/>
              <p:nvPr/>
            </p:nvSpPr>
            <p:spPr>
              <a:xfrm>
                <a:off x="8849302" y="2977568"/>
                <a:ext cx="651439" cy="187366"/>
              </a:xfrm>
              <a:prstGeom prst="rect">
                <a:avLst/>
              </a:prstGeom>
              <a:noFill/>
            </p:spPr>
            <p:txBody>
              <a:bodyPr wrap="square" rtlCol="0">
                <a:spAutoFit/>
              </a:bodyPr>
              <a:lstStyle/>
              <a:p>
                <a:r>
                  <a:rPr lang="en-US" sz="1000" dirty="0" smtClean="0">
                    <a:latin typeface="Arial Narrow" panose="020B0606020202030204" pitchFamily="34" charset="0"/>
                  </a:rPr>
                  <a:t>knowledge</a:t>
                </a:r>
                <a:endParaRPr lang="en-US" sz="1000" dirty="0">
                  <a:latin typeface="Arial Narrow" panose="020B0606020202030204" pitchFamily="34" charset="0"/>
                </a:endParaRPr>
              </a:p>
            </p:txBody>
          </p:sp>
        </p:grpSp>
        <p:sp>
          <p:nvSpPr>
            <p:cNvPr id="21" name="TextBox 20"/>
            <p:cNvSpPr txBox="1"/>
            <p:nvPr/>
          </p:nvSpPr>
          <p:spPr>
            <a:xfrm>
              <a:off x="7580006" y="1411864"/>
              <a:ext cx="982394" cy="246221"/>
            </a:xfrm>
            <a:prstGeom prst="rect">
              <a:avLst/>
            </a:prstGeom>
            <a:noFill/>
          </p:spPr>
          <p:txBody>
            <a:bodyPr wrap="square" rtlCol="0">
              <a:spAutoFit/>
            </a:bodyPr>
            <a:lstStyle/>
            <a:p>
              <a:r>
                <a:rPr lang="en-US" sz="1000" dirty="0" smtClean="0">
                  <a:latin typeface="Arial Narrow" panose="020B0606020202030204" pitchFamily="34" charset="0"/>
                </a:rPr>
                <a:t>Change request</a:t>
              </a:r>
              <a:endParaRPr lang="en-US" sz="1000" dirty="0">
                <a:latin typeface="Arial Narrow" panose="020B0606020202030204" pitchFamily="34" charset="0"/>
              </a:endParaRPr>
            </a:p>
          </p:txBody>
        </p:sp>
        <p:sp>
          <p:nvSpPr>
            <p:cNvPr id="22" name="TextBox 21"/>
            <p:cNvSpPr txBox="1"/>
            <p:nvPr/>
          </p:nvSpPr>
          <p:spPr>
            <a:xfrm>
              <a:off x="8232445" y="2239046"/>
              <a:ext cx="851190" cy="400110"/>
            </a:xfrm>
            <a:prstGeom prst="rect">
              <a:avLst/>
            </a:prstGeom>
            <a:noFill/>
          </p:spPr>
          <p:txBody>
            <a:bodyPr wrap="square" rtlCol="0">
              <a:spAutoFit/>
            </a:bodyPr>
            <a:lstStyle/>
            <a:p>
              <a:r>
                <a:rPr lang="en-US" sz="1000" dirty="0" smtClean="0">
                  <a:latin typeface="Arial Narrow" panose="020B0606020202030204" pitchFamily="34" charset="0"/>
                </a:rPr>
                <a:t>Detected changes</a:t>
              </a:r>
              <a:endParaRPr lang="en-US" sz="1000" dirty="0">
                <a:latin typeface="Arial Narrow" panose="020B0606020202030204" pitchFamily="34" charset="0"/>
              </a:endParaRPr>
            </a:p>
          </p:txBody>
        </p:sp>
        <p:sp>
          <p:nvSpPr>
            <p:cNvPr id="23" name="TextBox 22"/>
            <p:cNvSpPr txBox="1"/>
            <p:nvPr/>
          </p:nvSpPr>
          <p:spPr>
            <a:xfrm>
              <a:off x="6918164" y="3051399"/>
              <a:ext cx="718036" cy="338554"/>
            </a:xfrm>
            <a:prstGeom prst="rect">
              <a:avLst/>
            </a:prstGeom>
            <a:noFill/>
          </p:spPr>
          <p:txBody>
            <a:bodyPr wrap="square" rtlCol="0">
              <a:spAutoFit/>
            </a:bodyPr>
            <a:lstStyle/>
            <a:p>
              <a:pPr>
                <a:lnSpc>
                  <a:spcPct val="80000"/>
                </a:lnSpc>
              </a:pPr>
              <a:r>
                <a:rPr lang="en-US" sz="1000" dirty="0" smtClean="0">
                  <a:latin typeface="Arial Narrow" panose="020B0606020202030204" pitchFamily="34" charset="0"/>
                </a:rPr>
                <a:t>DAS machinery</a:t>
              </a:r>
              <a:endParaRPr lang="en-US" sz="1000" dirty="0">
                <a:latin typeface="Arial Narrow" panose="020B0606020202030204" pitchFamily="34" charset="0"/>
              </a:endParaRPr>
            </a:p>
          </p:txBody>
        </p:sp>
        <p:sp>
          <p:nvSpPr>
            <p:cNvPr id="24" name="TextBox 23"/>
            <p:cNvSpPr txBox="1"/>
            <p:nvPr/>
          </p:nvSpPr>
          <p:spPr>
            <a:xfrm>
              <a:off x="7643134" y="4870533"/>
              <a:ext cx="955114" cy="246221"/>
            </a:xfrm>
            <a:prstGeom prst="rect">
              <a:avLst/>
            </a:prstGeom>
            <a:noFill/>
          </p:spPr>
          <p:txBody>
            <a:bodyPr wrap="square" rtlCol="0">
              <a:spAutoFit/>
            </a:bodyPr>
            <a:lstStyle/>
            <a:p>
              <a:r>
                <a:rPr lang="en-US" sz="1000" dirty="0" smtClean="0">
                  <a:latin typeface="Arial Narrow" panose="020B0606020202030204" pitchFamily="34" charset="0"/>
                </a:rPr>
                <a:t>Adapted code</a:t>
              </a:r>
              <a:endParaRPr lang="en-US" sz="1000" dirty="0">
                <a:latin typeface="Arial Narrow" panose="020B0606020202030204" pitchFamily="34" charset="0"/>
              </a:endParaRPr>
            </a:p>
          </p:txBody>
        </p:sp>
        <p:cxnSp>
          <p:nvCxnSpPr>
            <p:cNvPr id="29" name="Straight Arrow Connector 28"/>
            <p:cNvCxnSpPr/>
            <p:nvPr/>
          </p:nvCxnSpPr>
          <p:spPr>
            <a:xfrm flipV="1">
              <a:off x="8371244" y="3542031"/>
              <a:ext cx="0" cy="3837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Elbow Connector 30"/>
            <p:cNvCxnSpPr>
              <a:stCxn id="6" idx="1"/>
            </p:cNvCxnSpPr>
            <p:nvPr/>
          </p:nvCxnSpPr>
          <p:spPr>
            <a:xfrm rot="10800000" flipV="1">
              <a:off x="8262182" y="2190331"/>
              <a:ext cx="262364" cy="65676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25" name="Elbow Connector 1024"/>
            <p:cNvCxnSpPr>
              <a:stCxn id="5" idx="1"/>
            </p:cNvCxnSpPr>
            <p:nvPr/>
          </p:nvCxnSpPr>
          <p:spPr>
            <a:xfrm rot="10800000" flipV="1">
              <a:off x="7902203" y="1895683"/>
              <a:ext cx="101611" cy="98083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30" name="Elbow Connector 1029"/>
            <p:cNvCxnSpPr>
              <a:endCxn id="18" idx="1"/>
            </p:cNvCxnSpPr>
            <p:nvPr/>
          </p:nvCxnSpPr>
          <p:spPr>
            <a:xfrm rot="16200000" flipH="1">
              <a:off x="7551598" y="4247916"/>
              <a:ext cx="611420" cy="19692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035" name="Group 1034"/>
            <p:cNvGrpSpPr/>
            <p:nvPr/>
          </p:nvGrpSpPr>
          <p:grpSpPr>
            <a:xfrm>
              <a:off x="6662409" y="1864470"/>
              <a:ext cx="903699" cy="567113"/>
              <a:chOff x="7120594" y="1586767"/>
              <a:chExt cx="903699" cy="567113"/>
            </a:xfrm>
          </p:grpSpPr>
          <p:pic>
            <p:nvPicPr>
              <p:cNvPr id="26" name="Pictur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04768" y="1721769"/>
                <a:ext cx="371698" cy="371698"/>
              </a:xfrm>
              <a:prstGeom prst="rect">
                <a:avLst/>
              </a:prstGeom>
            </p:spPr>
          </p:pic>
          <p:pic>
            <p:nvPicPr>
              <p:cNvPr id="27" name="Picture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72444" y="1736043"/>
                <a:ext cx="372801" cy="278268"/>
              </a:xfrm>
              <a:prstGeom prst="rect">
                <a:avLst/>
              </a:prstGeom>
            </p:spPr>
          </p:pic>
          <p:sp>
            <p:nvSpPr>
              <p:cNvPr id="1031" name="Cloud Callout 1030"/>
              <p:cNvSpPr/>
              <p:nvPr/>
            </p:nvSpPr>
            <p:spPr>
              <a:xfrm>
                <a:off x="7120594" y="1586767"/>
                <a:ext cx="903699" cy="567113"/>
              </a:xfrm>
              <a:prstGeom prst="cloudCallout">
                <a:avLst>
                  <a:gd name="adj1" fmla="val 44595"/>
                  <a:gd name="adj2" fmla="val 83109"/>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34" name="Group 1033"/>
            <p:cNvGrpSpPr/>
            <p:nvPr/>
          </p:nvGrpSpPr>
          <p:grpSpPr>
            <a:xfrm>
              <a:off x="6662408" y="3968756"/>
              <a:ext cx="903699" cy="567113"/>
              <a:chOff x="7721559" y="4972479"/>
              <a:chExt cx="903699" cy="567113"/>
            </a:xfrm>
          </p:grpSpPr>
          <p:pic>
            <p:nvPicPr>
              <p:cNvPr id="1032" name="Picture 103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76591" y="5204120"/>
                <a:ext cx="396818" cy="178568"/>
              </a:xfrm>
              <a:prstGeom prst="rect">
                <a:avLst/>
              </a:prstGeom>
            </p:spPr>
          </p:pic>
          <p:pic>
            <p:nvPicPr>
              <p:cNvPr id="1033" name="Picture 103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09892" y="5066352"/>
                <a:ext cx="322431" cy="455733"/>
              </a:xfrm>
              <a:prstGeom prst="rect">
                <a:avLst/>
              </a:prstGeom>
            </p:spPr>
          </p:pic>
          <p:sp>
            <p:nvSpPr>
              <p:cNvPr id="42" name="Cloud Callout 41"/>
              <p:cNvSpPr/>
              <p:nvPr/>
            </p:nvSpPr>
            <p:spPr>
              <a:xfrm>
                <a:off x="7721559" y="4972479"/>
                <a:ext cx="903699" cy="567113"/>
              </a:xfrm>
              <a:prstGeom prst="cloudCallout">
                <a:avLst>
                  <a:gd name="adj1" fmla="val 55246"/>
                  <a:gd name="adj2" fmla="val -86615"/>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6" name="TextBox 45"/>
            <p:cNvSpPr txBox="1"/>
            <p:nvPr/>
          </p:nvSpPr>
          <p:spPr>
            <a:xfrm>
              <a:off x="6456613" y="1659108"/>
              <a:ext cx="1315287" cy="246221"/>
            </a:xfrm>
            <a:prstGeom prst="rect">
              <a:avLst/>
            </a:prstGeom>
            <a:noFill/>
          </p:spPr>
          <p:txBody>
            <a:bodyPr wrap="square" rtlCol="0">
              <a:spAutoFit/>
            </a:bodyPr>
            <a:lstStyle/>
            <a:p>
              <a:r>
                <a:rPr lang="en-US" sz="1000" dirty="0" smtClean="0">
                  <a:latin typeface="Arial Narrow" panose="020B0606020202030204" pitchFamily="34" charset="0"/>
                </a:rPr>
                <a:t>Reasoning and Analysis</a:t>
              </a:r>
              <a:endParaRPr lang="en-US" sz="1000" dirty="0">
                <a:latin typeface="Arial Narrow" panose="020B0606020202030204" pitchFamily="34" charset="0"/>
              </a:endParaRPr>
            </a:p>
          </p:txBody>
        </p:sp>
        <p:sp>
          <p:nvSpPr>
            <p:cNvPr id="47" name="TextBox 46"/>
            <p:cNvSpPr txBox="1"/>
            <p:nvPr/>
          </p:nvSpPr>
          <p:spPr>
            <a:xfrm>
              <a:off x="6640359" y="4486881"/>
              <a:ext cx="1097231" cy="246221"/>
            </a:xfrm>
            <a:prstGeom prst="rect">
              <a:avLst/>
            </a:prstGeom>
            <a:noFill/>
          </p:spPr>
          <p:txBody>
            <a:bodyPr wrap="square" rtlCol="0">
              <a:spAutoFit/>
            </a:bodyPr>
            <a:lstStyle/>
            <a:p>
              <a:r>
                <a:rPr lang="en-US" sz="1000" dirty="0" smtClean="0">
                  <a:latin typeface="Arial Narrow" panose="020B0606020202030204" pitchFamily="34" charset="0"/>
                </a:rPr>
                <a:t>Code massaging </a:t>
              </a:r>
              <a:endParaRPr lang="en-US" sz="1000" dirty="0">
                <a:latin typeface="Arial Narrow" panose="020B0606020202030204" pitchFamily="34" charset="0"/>
              </a:endParaRPr>
            </a:p>
          </p:txBody>
        </p:sp>
      </p:grpSp>
      <p:sp>
        <p:nvSpPr>
          <p:cNvPr id="4" name="Slide Number Placeholder 3"/>
          <p:cNvSpPr>
            <a:spLocks noGrp="1"/>
          </p:cNvSpPr>
          <p:nvPr>
            <p:ph type="sldNum" sz="quarter" idx="12"/>
          </p:nvPr>
        </p:nvSpPr>
        <p:spPr/>
        <p:txBody>
          <a:bodyPr/>
          <a:lstStyle/>
          <a:p>
            <a:fld id="{0840E6D7-221B-40B7-B50C-C3B5231B0D1A}" type="slidenum">
              <a:rPr lang="en-US" smtClean="0"/>
              <a:pPr/>
              <a:t>11</a:t>
            </a:fld>
            <a:endParaRPr lang="en-US"/>
          </a:p>
        </p:txBody>
      </p:sp>
    </p:spTree>
    <p:extLst>
      <p:ext uri="{BB962C8B-B14F-4D97-AF65-F5344CB8AC3E}">
        <p14:creationId xmlns:p14="http://schemas.microsoft.com/office/powerpoint/2010/main" val="11205107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 Deriving Evolution (</a:t>
            </a:r>
            <a:r>
              <a:rPr lang="en-US" dirty="0" err="1" smtClean="0"/>
              <a:t>contd</a:t>
            </a:r>
            <a:r>
              <a:rPr lang="en-US" dirty="0" smtClean="0"/>
              <a:t>) </a:t>
            </a:r>
            <a:endParaRPr lang="en-US" dirty="0"/>
          </a:p>
        </p:txBody>
      </p:sp>
      <p:sp>
        <p:nvSpPr>
          <p:cNvPr id="3" name="Content Placeholder 2"/>
          <p:cNvSpPr>
            <a:spLocks noGrp="1"/>
          </p:cNvSpPr>
          <p:nvPr>
            <p:ph idx="1"/>
          </p:nvPr>
        </p:nvSpPr>
        <p:spPr>
          <a:xfrm>
            <a:off x="241301" y="1087853"/>
            <a:ext cx="5913141" cy="5113567"/>
          </a:xfrm>
        </p:spPr>
        <p:txBody>
          <a:bodyPr>
            <a:noAutofit/>
          </a:bodyPr>
          <a:lstStyle/>
          <a:p>
            <a:r>
              <a:rPr lang="en-US" sz="1800" dirty="0" smtClean="0"/>
              <a:t>What is in the knowledge space:</a:t>
            </a:r>
          </a:p>
          <a:p>
            <a:pPr lvl="1"/>
            <a:r>
              <a:rPr lang="en-US" sz="1400" dirty="0" smtClean="0"/>
              <a:t>Domain knowledge</a:t>
            </a:r>
          </a:p>
          <a:p>
            <a:pPr lvl="2"/>
            <a:r>
              <a:rPr lang="en-US" sz="1200" dirty="0" smtClean="0"/>
              <a:t>Currently, high level/global/axiomatic rules, e.g.,</a:t>
            </a:r>
          </a:p>
          <a:p>
            <a:pPr lvl="3"/>
            <a:r>
              <a:rPr lang="en-US" sz="1100" dirty="0" smtClean="0"/>
              <a:t>If resource R is contested, reduce consumption of R</a:t>
            </a:r>
          </a:p>
          <a:p>
            <a:pPr lvl="2"/>
            <a:r>
              <a:rPr lang="en-US" sz="1200" dirty="0" smtClean="0"/>
              <a:t>May need domain-specific (e.g., tactical SA) specific refinements or concretizations e.g., </a:t>
            </a:r>
          </a:p>
          <a:p>
            <a:pPr lvl="3"/>
            <a:r>
              <a:rPr lang="en-US" sz="1100" dirty="0" smtClean="0"/>
              <a:t>Bandwidth consumption depends on  SA message size </a:t>
            </a:r>
          </a:p>
          <a:p>
            <a:pPr lvl="1"/>
            <a:r>
              <a:rPr lang="en-US" sz="1400" dirty="0" smtClean="0"/>
              <a:t>Sufficient knowledge about functional and extra-functional specification of </a:t>
            </a:r>
          </a:p>
          <a:p>
            <a:pPr lvl="2"/>
            <a:r>
              <a:rPr lang="en-US" sz="1200" dirty="0"/>
              <a:t>T</a:t>
            </a:r>
            <a:r>
              <a:rPr lang="en-US" sz="1200" dirty="0" smtClean="0"/>
              <a:t>he (baseline) application: </a:t>
            </a:r>
          </a:p>
          <a:p>
            <a:pPr lvl="3"/>
            <a:r>
              <a:rPr lang="en-US" sz="1100" dirty="0" smtClean="0"/>
              <a:t>Functionality: Definition, Use, Usage Pattern</a:t>
            </a:r>
          </a:p>
          <a:p>
            <a:pPr lvl="3"/>
            <a:r>
              <a:rPr lang="en-US" sz="1100" dirty="0" smtClean="0"/>
              <a:t>Extra functional: Resource dependency, Resource usage</a:t>
            </a:r>
          </a:p>
          <a:p>
            <a:pPr lvl="2"/>
            <a:r>
              <a:rPr lang="en-US" sz="1200" dirty="0" smtClean="0"/>
              <a:t>Ingredients/raw material for adaptation – code that transforms domain-specific data types, domain-specific functions: similar functional and extra functional description</a:t>
            </a:r>
          </a:p>
          <a:p>
            <a:pPr lvl="2"/>
            <a:r>
              <a:rPr lang="en-US" sz="1200" dirty="0" smtClean="0"/>
              <a:t>Simplifying assumption: not every line of the baseline is adaptable – we are demonstrating the technology for a specified subset (control points)</a:t>
            </a:r>
          </a:p>
          <a:p>
            <a:r>
              <a:rPr lang="en-US" sz="1800" dirty="0" smtClean="0"/>
              <a:t>End to end flow</a:t>
            </a:r>
          </a:p>
          <a:p>
            <a:pPr lvl="1"/>
            <a:r>
              <a:rPr lang="en-US" sz="1400" dirty="0" smtClean="0"/>
              <a:t>Model </a:t>
            </a:r>
            <a:r>
              <a:rPr lang="en-US" sz="1400" dirty="0" smtClean="0">
                <a:sym typeface="Wingdings" panose="05000000000000000000" pitchFamily="2" charset="2"/>
              </a:rPr>
              <a:t> Knowledge Extraction  Change Request  Evolved Application: More later in the context of the demo</a:t>
            </a:r>
            <a:endParaRPr lang="en-US" sz="1400" dirty="0" smtClean="0"/>
          </a:p>
          <a:p>
            <a:r>
              <a:rPr lang="en-US" sz="1800" dirty="0" smtClean="0"/>
              <a:t>Reasoning</a:t>
            </a:r>
          </a:p>
          <a:p>
            <a:pPr lvl="1"/>
            <a:r>
              <a:rPr lang="en-US" sz="1400" dirty="0" smtClean="0"/>
              <a:t>Guided search with constraint satisfaction, type checking, and type selection </a:t>
            </a:r>
          </a:p>
        </p:txBody>
      </p:sp>
      <p:sp>
        <p:nvSpPr>
          <p:cNvPr id="4" name="Folded Corner 3"/>
          <p:cNvSpPr/>
          <p:nvPr/>
        </p:nvSpPr>
        <p:spPr>
          <a:xfrm>
            <a:off x="6380174" y="1347536"/>
            <a:ext cx="1285660" cy="2000680"/>
          </a:xfrm>
          <a:prstGeom prst="foldedCorner">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5" name="Flowchart: Document 4"/>
          <p:cNvSpPr/>
          <p:nvPr/>
        </p:nvSpPr>
        <p:spPr>
          <a:xfrm>
            <a:off x="8142510" y="1442183"/>
            <a:ext cx="598141" cy="44001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DFU</a:t>
            </a:r>
            <a:endParaRPr lang="en-US" dirty="0"/>
          </a:p>
        </p:txBody>
      </p:sp>
      <p:sp>
        <p:nvSpPr>
          <p:cNvPr id="6" name="Flowchart: Document 5"/>
          <p:cNvSpPr/>
          <p:nvPr/>
        </p:nvSpPr>
        <p:spPr>
          <a:xfrm>
            <a:off x="8328144" y="2389346"/>
            <a:ext cx="598141" cy="44001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DFU</a:t>
            </a:r>
            <a:endParaRPr lang="en-US" dirty="0"/>
          </a:p>
        </p:txBody>
      </p:sp>
      <p:sp>
        <p:nvSpPr>
          <p:cNvPr id="7" name="Rounded Rectangle 6"/>
          <p:cNvSpPr/>
          <p:nvPr/>
        </p:nvSpPr>
        <p:spPr>
          <a:xfrm>
            <a:off x="6380174" y="1684421"/>
            <a:ext cx="1175658" cy="16500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Control Point1</a:t>
            </a:r>
            <a:endParaRPr lang="en-US" sz="1100" dirty="0"/>
          </a:p>
        </p:txBody>
      </p:sp>
      <p:sp>
        <p:nvSpPr>
          <p:cNvPr id="8" name="Rounded Rectangle 7"/>
          <p:cNvSpPr/>
          <p:nvPr/>
        </p:nvSpPr>
        <p:spPr>
          <a:xfrm>
            <a:off x="6377883" y="2247059"/>
            <a:ext cx="1175658" cy="16500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Control Point2</a:t>
            </a:r>
            <a:endParaRPr lang="en-US" sz="1100" dirty="0"/>
          </a:p>
        </p:txBody>
      </p:sp>
      <p:sp>
        <p:nvSpPr>
          <p:cNvPr id="9" name="TextBox 8"/>
          <p:cNvSpPr txBox="1"/>
          <p:nvPr/>
        </p:nvSpPr>
        <p:spPr>
          <a:xfrm>
            <a:off x="6390486" y="3351681"/>
            <a:ext cx="1521708" cy="276999"/>
          </a:xfrm>
          <a:prstGeom prst="rect">
            <a:avLst/>
          </a:prstGeom>
          <a:noFill/>
        </p:spPr>
        <p:txBody>
          <a:bodyPr wrap="square" rtlCol="0">
            <a:spAutoFit/>
          </a:bodyPr>
          <a:lstStyle/>
          <a:p>
            <a:r>
              <a:rPr lang="en-US" sz="1200" dirty="0" smtClean="0"/>
              <a:t>Application Code</a:t>
            </a:r>
            <a:endParaRPr lang="en-US" sz="1200" dirty="0"/>
          </a:p>
        </p:txBody>
      </p:sp>
      <p:sp>
        <p:nvSpPr>
          <p:cNvPr id="11" name="TextBox 10"/>
          <p:cNvSpPr txBox="1"/>
          <p:nvPr/>
        </p:nvSpPr>
        <p:spPr>
          <a:xfrm>
            <a:off x="6407006" y="4393945"/>
            <a:ext cx="2688868" cy="1600438"/>
          </a:xfrm>
          <a:prstGeom prst="rect">
            <a:avLst/>
          </a:prstGeom>
          <a:noFill/>
        </p:spPr>
        <p:txBody>
          <a:bodyPr wrap="square" rtlCol="0">
            <a:spAutoFit/>
          </a:bodyPr>
          <a:lstStyle/>
          <a:p>
            <a:r>
              <a:rPr lang="en-US" sz="1400" dirty="0" smtClean="0">
                <a:latin typeface="Arial Narrow" panose="020B0606020202030204" pitchFamily="34" charset="0"/>
              </a:rPr>
              <a:t>For control points, the intended use of the objects, and the functional and extra functional specification of the code implementing them are available</a:t>
            </a:r>
          </a:p>
          <a:p>
            <a:r>
              <a:rPr lang="en-US" sz="1400" dirty="0" smtClean="0">
                <a:latin typeface="Arial Narrow" panose="020B0606020202030204" pitchFamily="34" charset="0"/>
              </a:rPr>
              <a:t>Note: </a:t>
            </a:r>
            <a:endParaRPr lang="en-US" sz="1400" dirty="0">
              <a:latin typeface="Arial Narrow" panose="020B0606020202030204" pitchFamily="34" charset="0"/>
            </a:endParaRPr>
          </a:p>
          <a:p>
            <a:pPr marL="285750" indent="-285750">
              <a:buFont typeface="Arial" panose="020B0604020202020204" pitchFamily="34" charset="0"/>
              <a:buChar char="•"/>
            </a:pPr>
            <a:r>
              <a:rPr lang="en-US" sz="1400" dirty="0" smtClean="0">
                <a:latin typeface="Arial Narrow" panose="020B0606020202030204" pitchFamily="34" charset="0"/>
              </a:rPr>
              <a:t>functional </a:t>
            </a:r>
            <a:r>
              <a:rPr lang="en-US" sz="1400" dirty="0" smtClean="0">
                <a:latin typeface="Arial Narrow" panose="020B0606020202030204" pitchFamily="34" charset="0"/>
                <a:sym typeface="Wingdings" panose="05000000000000000000" pitchFamily="2" charset="2"/>
              </a:rPr>
              <a:t> given, </a:t>
            </a:r>
          </a:p>
          <a:p>
            <a:pPr marL="285750" indent="-285750">
              <a:buFont typeface="Arial" panose="020B0604020202020204" pitchFamily="34" charset="0"/>
              <a:buChar char="•"/>
            </a:pPr>
            <a:r>
              <a:rPr lang="en-US" sz="1400" dirty="0" smtClean="0">
                <a:latin typeface="Arial Narrow" panose="020B0606020202030204" pitchFamily="34" charset="0"/>
                <a:sym typeface="Wingdings" panose="05000000000000000000" pitchFamily="2" charset="2"/>
              </a:rPr>
              <a:t>extra-functional  discovered</a:t>
            </a:r>
            <a:endParaRPr lang="en-US" sz="1400" dirty="0">
              <a:latin typeface="Arial Narrow" panose="020B0606020202030204" pitchFamily="34" charset="0"/>
            </a:endParaRPr>
          </a:p>
        </p:txBody>
      </p:sp>
      <p:sp>
        <p:nvSpPr>
          <p:cNvPr id="12" name="Rectangular Callout 11"/>
          <p:cNvSpPr/>
          <p:nvPr/>
        </p:nvSpPr>
        <p:spPr>
          <a:xfrm>
            <a:off x="5717864" y="1077838"/>
            <a:ext cx="1164199" cy="336884"/>
          </a:xfrm>
          <a:prstGeom prst="wedgeRectCallout">
            <a:avLst>
              <a:gd name="adj1" fmla="val 73765"/>
              <a:gd name="adj2" fmla="val 12765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200" dirty="0">
                <a:latin typeface="Arial Narrow" panose="020B0606020202030204" pitchFamily="34" charset="0"/>
              </a:rPr>
              <a:t>D</a:t>
            </a:r>
            <a:r>
              <a:rPr lang="en-US" sz="1200" dirty="0" smtClean="0">
                <a:latin typeface="Arial Narrow" panose="020B0606020202030204" pitchFamily="34" charset="0"/>
              </a:rPr>
              <a:t>eclaration of X*</a:t>
            </a:r>
            <a:endParaRPr lang="en-US" sz="1200" dirty="0">
              <a:latin typeface="Arial Narrow" panose="020B0606020202030204" pitchFamily="34" charset="0"/>
            </a:endParaRPr>
          </a:p>
        </p:txBody>
      </p:sp>
      <p:sp>
        <p:nvSpPr>
          <p:cNvPr id="13" name="Rectangular Callout 12"/>
          <p:cNvSpPr/>
          <p:nvPr/>
        </p:nvSpPr>
        <p:spPr>
          <a:xfrm>
            <a:off x="5786618" y="2770702"/>
            <a:ext cx="1184822" cy="336884"/>
          </a:xfrm>
          <a:prstGeom prst="wedgeRectCallout">
            <a:avLst>
              <a:gd name="adj1" fmla="val 49765"/>
              <a:gd name="adj2" fmla="val -13969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200" dirty="0">
                <a:latin typeface="Arial Narrow" panose="020B0606020202030204" pitchFamily="34" charset="0"/>
              </a:rPr>
              <a:t>D</a:t>
            </a:r>
            <a:r>
              <a:rPr lang="en-US" sz="1200" dirty="0" smtClean="0">
                <a:latin typeface="Arial Narrow" panose="020B0606020202030204" pitchFamily="34" charset="0"/>
              </a:rPr>
              <a:t>eclaration of Y*</a:t>
            </a:r>
            <a:endParaRPr lang="en-US" sz="1200" dirty="0">
              <a:latin typeface="Arial Narrow" panose="020B0606020202030204" pitchFamily="34" charset="0"/>
            </a:endParaRPr>
          </a:p>
        </p:txBody>
      </p:sp>
      <p:sp>
        <p:nvSpPr>
          <p:cNvPr id="14" name="Rectangular Callout 13"/>
          <p:cNvSpPr/>
          <p:nvPr/>
        </p:nvSpPr>
        <p:spPr>
          <a:xfrm>
            <a:off x="7889275" y="1007615"/>
            <a:ext cx="1026694" cy="348408"/>
          </a:xfrm>
          <a:prstGeom prst="wedgeRectCallout">
            <a:avLst>
              <a:gd name="adj1" fmla="val -4235"/>
              <a:gd name="adj2" fmla="val 9499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200" dirty="0" smtClean="0">
                <a:latin typeface="Arial Narrow" panose="020B0606020202030204" pitchFamily="34" charset="0"/>
              </a:rPr>
              <a:t>Definition of artifact X</a:t>
            </a:r>
            <a:endParaRPr lang="en-US" sz="1200" dirty="0">
              <a:latin typeface="Arial Narrow" panose="020B0606020202030204" pitchFamily="34" charset="0"/>
            </a:endParaRPr>
          </a:p>
        </p:txBody>
      </p:sp>
      <p:sp>
        <p:nvSpPr>
          <p:cNvPr id="16" name="Rectangular Callout 15"/>
          <p:cNvSpPr/>
          <p:nvPr/>
        </p:nvSpPr>
        <p:spPr>
          <a:xfrm>
            <a:off x="7957553" y="1969116"/>
            <a:ext cx="1026694" cy="348408"/>
          </a:xfrm>
          <a:prstGeom prst="wedgeRectCallout">
            <a:avLst>
              <a:gd name="adj1" fmla="val -4235"/>
              <a:gd name="adj2" fmla="val 9499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200" dirty="0" smtClean="0">
                <a:latin typeface="Arial Narrow" panose="020B0606020202030204" pitchFamily="34" charset="0"/>
              </a:rPr>
              <a:t>Definition of artifact Y                                   </a:t>
            </a:r>
            <a:endParaRPr lang="en-US" sz="1200" dirty="0">
              <a:latin typeface="Arial Narrow" panose="020B0606020202030204" pitchFamily="34" charset="0"/>
            </a:endParaRPr>
          </a:p>
        </p:txBody>
      </p:sp>
      <p:sp>
        <p:nvSpPr>
          <p:cNvPr id="17" name="TextBox 16"/>
          <p:cNvSpPr txBox="1"/>
          <p:nvPr/>
        </p:nvSpPr>
        <p:spPr>
          <a:xfrm>
            <a:off x="6407006" y="1909743"/>
            <a:ext cx="1148826" cy="276999"/>
          </a:xfrm>
          <a:prstGeom prst="rect">
            <a:avLst/>
          </a:prstGeom>
          <a:noFill/>
        </p:spPr>
        <p:txBody>
          <a:bodyPr wrap="square" rtlCol="0">
            <a:spAutoFit/>
          </a:bodyPr>
          <a:lstStyle/>
          <a:p>
            <a:r>
              <a:rPr lang="en-US" sz="1200" dirty="0" smtClean="0">
                <a:latin typeface="Arial Narrow" panose="020B0606020202030204" pitchFamily="34" charset="0"/>
              </a:rPr>
              <a:t>Other uses of X</a:t>
            </a:r>
            <a:endParaRPr lang="en-US" sz="1200" dirty="0">
              <a:latin typeface="Arial Narrow" panose="020B0606020202030204" pitchFamily="34" charset="0"/>
            </a:endParaRPr>
          </a:p>
        </p:txBody>
      </p:sp>
      <p:sp>
        <p:nvSpPr>
          <p:cNvPr id="18" name="TextBox 17"/>
          <p:cNvSpPr txBox="1"/>
          <p:nvPr/>
        </p:nvSpPr>
        <p:spPr>
          <a:xfrm>
            <a:off x="6965712" y="2488557"/>
            <a:ext cx="700122" cy="646331"/>
          </a:xfrm>
          <a:prstGeom prst="rect">
            <a:avLst/>
          </a:prstGeom>
          <a:noFill/>
        </p:spPr>
        <p:txBody>
          <a:bodyPr wrap="square" rtlCol="0">
            <a:spAutoFit/>
          </a:bodyPr>
          <a:lstStyle/>
          <a:p>
            <a:r>
              <a:rPr lang="en-US" sz="1200" dirty="0" smtClean="0">
                <a:latin typeface="Arial Narrow" panose="020B0606020202030204" pitchFamily="34" charset="0"/>
              </a:rPr>
              <a:t>Other uses of X and Y</a:t>
            </a:r>
            <a:endParaRPr lang="en-US" sz="1200" dirty="0">
              <a:latin typeface="Arial Narrow" panose="020B0606020202030204" pitchFamily="34" charset="0"/>
            </a:endParaRPr>
          </a:p>
        </p:txBody>
      </p:sp>
      <p:sp>
        <p:nvSpPr>
          <p:cNvPr id="19" name="TextBox 18"/>
          <p:cNvSpPr txBox="1"/>
          <p:nvPr/>
        </p:nvSpPr>
        <p:spPr>
          <a:xfrm>
            <a:off x="7870937" y="2939144"/>
            <a:ext cx="1224937" cy="1175706"/>
          </a:xfrm>
          <a:prstGeom prst="rect">
            <a:avLst/>
          </a:prstGeom>
          <a:noFill/>
        </p:spPr>
        <p:txBody>
          <a:bodyPr wrap="square" rtlCol="0">
            <a:spAutoFit/>
          </a:bodyPr>
          <a:lstStyle/>
          <a:p>
            <a:pPr marL="171450" indent="-171450">
              <a:lnSpc>
                <a:spcPct val="80000"/>
              </a:lnSpc>
              <a:buFont typeface="Arial" panose="020B0604020202020204" pitchFamily="34" charset="0"/>
              <a:buChar char="•"/>
            </a:pPr>
            <a:r>
              <a:rPr lang="en-US" sz="1100" dirty="0" smtClean="0">
                <a:latin typeface="Arial Narrow" panose="020B0606020202030204" pitchFamily="34" charset="0"/>
              </a:rPr>
              <a:t>Currently Java objects, so definitions are classes </a:t>
            </a:r>
          </a:p>
          <a:p>
            <a:pPr marL="171450" indent="-171450">
              <a:lnSpc>
                <a:spcPct val="80000"/>
              </a:lnSpc>
              <a:buFont typeface="Arial" panose="020B0604020202020204" pitchFamily="34" charset="0"/>
              <a:buChar char="•"/>
            </a:pPr>
            <a:r>
              <a:rPr lang="en-US" sz="1100" dirty="0" smtClean="0">
                <a:latin typeface="Arial Narrow" panose="020B0606020202030204" pitchFamily="34" charset="0"/>
              </a:rPr>
              <a:t>DFU s could generalize to artifacts other than classes</a:t>
            </a:r>
            <a:endParaRPr lang="en-US" sz="1100" dirty="0">
              <a:latin typeface="Arial Narrow" panose="020B0606020202030204" pitchFamily="34" charset="0"/>
            </a:endParaRPr>
          </a:p>
        </p:txBody>
      </p:sp>
      <p:sp>
        <p:nvSpPr>
          <p:cNvPr id="10" name="Slide Number Placeholder 9"/>
          <p:cNvSpPr>
            <a:spLocks noGrp="1"/>
          </p:cNvSpPr>
          <p:nvPr>
            <p:ph type="sldNum" sz="quarter" idx="12"/>
          </p:nvPr>
        </p:nvSpPr>
        <p:spPr/>
        <p:txBody>
          <a:bodyPr/>
          <a:lstStyle/>
          <a:p>
            <a:fld id="{0840E6D7-221B-40B7-B50C-C3B5231B0D1A}" type="slidenum">
              <a:rPr lang="en-US" smtClean="0"/>
              <a:pPr/>
              <a:t>12</a:t>
            </a:fld>
            <a:endParaRPr lang="en-US"/>
          </a:p>
        </p:txBody>
      </p:sp>
    </p:spTree>
    <p:extLst>
      <p:ext uri="{BB962C8B-B14F-4D97-AF65-F5344CB8AC3E}">
        <p14:creationId xmlns:p14="http://schemas.microsoft.com/office/powerpoint/2010/main" val="39231718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IMMoRTALS</a:t>
            </a:r>
            <a:r>
              <a:rPr lang="en-US" dirty="0" smtClean="0"/>
              <a:t> System Overview</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13</a:t>
            </a:fld>
            <a:endParaRPr lang="en-US"/>
          </a:p>
        </p:txBody>
      </p:sp>
      <p:sp>
        <p:nvSpPr>
          <p:cNvPr id="71" name="Rounded Rectangle 70"/>
          <p:cNvSpPr/>
          <p:nvPr/>
        </p:nvSpPr>
        <p:spPr>
          <a:xfrm>
            <a:off x="2461888" y="5237849"/>
            <a:ext cx="6167348" cy="1143000"/>
          </a:xfrm>
          <a:prstGeom prst="roundRect">
            <a:avLst/>
          </a:prstGeom>
          <a:solidFill>
            <a:sysClr val="window" lastClr="FFFFFF"/>
          </a:solidFill>
          <a:ln w="12700"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y</a:t>
            </a:r>
          </a:p>
        </p:txBody>
      </p:sp>
      <p:sp>
        <p:nvSpPr>
          <p:cNvPr id="72" name="Rectangle 71"/>
          <p:cNvSpPr/>
          <p:nvPr/>
        </p:nvSpPr>
        <p:spPr>
          <a:xfrm>
            <a:off x="2573507" y="5322637"/>
            <a:ext cx="266033" cy="183963"/>
          </a:xfrm>
          <a:prstGeom prst="rect">
            <a:avLst/>
          </a:prstGeom>
          <a:solidFill>
            <a:srgbClr val="ED7D31">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73" name="Rectangle 72"/>
          <p:cNvSpPr/>
          <p:nvPr/>
        </p:nvSpPr>
        <p:spPr>
          <a:xfrm>
            <a:off x="2573507" y="5609207"/>
            <a:ext cx="266033" cy="183963"/>
          </a:xfrm>
          <a:prstGeom prst="rect">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74" name="Rectangle 73"/>
          <p:cNvSpPr/>
          <p:nvPr/>
        </p:nvSpPr>
        <p:spPr>
          <a:xfrm>
            <a:off x="2573506" y="5895777"/>
            <a:ext cx="266033" cy="183963"/>
          </a:xfrm>
          <a:prstGeom prst="rect">
            <a:avLst/>
          </a:prstGeom>
          <a:solidFill>
            <a:srgbClr val="4472C4">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75" name="Rectangle 74"/>
          <p:cNvSpPr/>
          <p:nvPr/>
        </p:nvSpPr>
        <p:spPr>
          <a:xfrm>
            <a:off x="2573506" y="6146982"/>
            <a:ext cx="266033" cy="183963"/>
          </a:xfrm>
          <a:prstGeom prst="rect">
            <a:avLst/>
          </a:prstGeom>
          <a:solidFill>
            <a:srgbClr val="70AD47">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76" name="TextBox 75"/>
          <p:cNvSpPr txBox="1"/>
          <p:nvPr/>
        </p:nvSpPr>
        <p:spPr>
          <a:xfrm>
            <a:off x="2823270" y="5228450"/>
            <a:ext cx="3015140" cy="1200329"/>
          </a:xfrm>
          <a:prstGeom prst="rect">
            <a:avLst/>
          </a:prstGeom>
          <a:noFill/>
        </p:spPr>
        <p:txBody>
          <a:bodyPr wrap="square" rtlCol="0">
            <a:spAutoFit/>
          </a:bodyPr>
          <a:lstStyle/>
          <a:p>
            <a:pPr defTabSz="914400" fontAlgn="auto">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Change detection tools</a:t>
            </a:r>
          </a:p>
          <a:p>
            <a:pPr defTabSz="914400" fontAlgn="auto">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Runtime management tools</a:t>
            </a:r>
          </a:p>
          <a:p>
            <a:pPr defTabSz="914400" fontAlgn="auto">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Program synthesis tools</a:t>
            </a:r>
          </a:p>
          <a:p>
            <a:pPr defTabSz="914400" fontAlgn="auto">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Build tools</a:t>
            </a:r>
          </a:p>
        </p:txBody>
      </p:sp>
      <p:sp>
        <p:nvSpPr>
          <p:cNvPr id="77" name="TextBox 76"/>
          <p:cNvSpPr txBox="1"/>
          <p:nvPr/>
        </p:nvSpPr>
        <p:spPr>
          <a:xfrm>
            <a:off x="6133685" y="5219807"/>
            <a:ext cx="2494945" cy="923330"/>
          </a:xfrm>
          <a:prstGeom prst="rect">
            <a:avLst/>
          </a:prstGeom>
          <a:noFill/>
        </p:spPr>
        <p:txBody>
          <a:bodyPr wrap="square" rtlCol="0">
            <a:spAutoFit/>
          </a:bodyPr>
          <a:lstStyle/>
          <a:p>
            <a:pPr defTabSz="914400" fontAlgn="auto">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Validation tools</a:t>
            </a:r>
          </a:p>
          <a:p>
            <a:pPr defTabSz="914400" fontAlgn="auto">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Program analysis tools</a:t>
            </a:r>
          </a:p>
          <a:p>
            <a:pPr defTabSz="914400" fontAlgn="auto">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Repo</a:t>
            </a:r>
            <a:endParaRPr lang="en-US" dirty="0">
              <a:solidFill>
                <a:prstClr val="black"/>
              </a:solidFill>
              <a:latin typeface="Arial" panose="020B0604020202020204" pitchFamily="34" charset="0"/>
              <a:cs typeface="Arial" panose="020B0604020202020204" pitchFamily="34" charset="0"/>
            </a:endParaRPr>
          </a:p>
        </p:txBody>
      </p:sp>
      <p:sp>
        <p:nvSpPr>
          <p:cNvPr id="78" name="Rectangle 77"/>
          <p:cNvSpPr/>
          <p:nvPr/>
        </p:nvSpPr>
        <p:spPr>
          <a:xfrm>
            <a:off x="5902972" y="5323797"/>
            <a:ext cx="266033" cy="183963"/>
          </a:xfrm>
          <a:prstGeom prst="rect">
            <a:avLst/>
          </a:prstGeom>
          <a:solidFill>
            <a:srgbClr val="E7E6E6">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79" name="Flowchart: Magnetic Disk 78"/>
          <p:cNvSpPr/>
          <p:nvPr/>
        </p:nvSpPr>
        <p:spPr>
          <a:xfrm>
            <a:off x="5900763" y="5829518"/>
            <a:ext cx="270452" cy="202315"/>
          </a:xfrm>
          <a:prstGeom prst="flowChartMagneticDisk">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80" name="Rectangle 79"/>
          <p:cNvSpPr/>
          <p:nvPr/>
        </p:nvSpPr>
        <p:spPr>
          <a:xfrm>
            <a:off x="5900763" y="5583574"/>
            <a:ext cx="266033" cy="183963"/>
          </a:xfrm>
          <a:prstGeom prst="rect">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cxnSp>
        <p:nvCxnSpPr>
          <p:cNvPr id="81" name="Elbow Connector 80"/>
          <p:cNvCxnSpPr>
            <a:endCxn id="104" idx="2"/>
          </p:cNvCxnSpPr>
          <p:nvPr/>
        </p:nvCxnSpPr>
        <p:spPr>
          <a:xfrm>
            <a:off x="5849243" y="3041715"/>
            <a:ext cx="933267" cy="248746"/>
          </a:xfrm>
          <a:prstGeom prst="bentConnector3">
            <a:avLst/>
          </a:prstGeom>
          <a:noFill/>
          <a:ln w="31750" cap="flat" cmpd="sng" algn="ctr">
            <a:solidFill>
              <a:srgbClr val="00B050"/>
            </a:solidFill>
            <a:prstDash val="solid"/>
            <a:miter lim="800000"/>
          </a:ln>
          <a:effectLst/>
        </p:spPr>
      </p:cxnSp>
      <p:grpSp>
        <p:nvGrpSpPr>
          <p:cNvPr id="82" name="Group 81"/>
          <p:cNvGrpSpPr/>
          <p:nvPr/>
        </p:nvGrpSpPr>
        <p:grpSpPr>
          <a:xfrm>
            <a:off x="6163748" y="2949712"/>
            <a:ext cx="2534776" cy="896309"/>
            <a:chOff x="5125751" y="3683635"/>
            <a:chExt cx="2534776" cy="896309"/>
          </a:xfrm>
        </p:grpSpPr>
        <p:grpSp>
          <p:nvGrpSpPr>
            <p:cNvPr id="83" name="Group 82"/>
            <p:cNvGrpSpPr/>
            <p:nvPr/>
          </p:nvGrpSpPr>
          <p:grpSpPr>
            <a:xfrm>
              <a:off x="5125751" y="3683635"/>
              <a:ext cx="2534776" cy="843242"/>
              <a:chOff x="915701" y="3693160"/>
              <a:chExt cx="2534776" cy="843242"/>
            </a:xfrm>
          </p:grpSpPr>
          <p:sp>
            <p:nvSpPr>
              <p:cNvPr id="85" name="Parallelogram 84"/>
              <p:cNvSpPr/>
              <p:nvPr/>
            </p:nvSpPr>
            <p:spPr>
              <a:xfrm>
                <a:off x="951561" y="3931285"/>
                <a:ext cx="2498916" cy="605117"/>
              </a:xfrm>
              <a:prstGeom prst="parallelogram">
                <a:avLst>
                  <a:gd name="adj" fmla="val 154033"/>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86" name="Parallelogram 85"/>
              <p:cNvSpPr/>
              <p:nvPr/>
            </p:nvSpPr>
            <p:spPr>
              <a:xfrm>
                <a:off x="933631" y="3797935"/>
                <a:ext cx="2498916" cy="605117"/>
              </a:xfrm>
              <a:prstGeom prst="parallelogram">
                <a:avLst>
                  <a:gd name="adj" fmla="val 154033"/>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87" name="Parallelogram 86"/>
              <p:cNvSpPr/>
              <p:nvPr/>
            </p:nvSpPr>
            <p:spPr>
              <a:xfrm>
                <a:off x="915701" y="3693160"/>
                <a:ext cx="2498916" cy="605117"/>
              </a:xfrm>
              <a:prstGeom prst="parallelogram">
                <a:avLst>
                  <a:gd name="adj" fmla="val 154033"/>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grpSp>
        <p:sp>
          <p:nvSpPr>
            <p:cNvPr id="84" name="TextBox 83"/>
            <p:cNvSpPr txBox="1"/>
            <p:nvPr/>
          </p:nvSpPr>
          <p:spPr>
            <a:xfrm>
              <a:off x="5319057" y="4256779"/>
              <a:ext cx="1606925" cy="323165"/>
            </a:xfrm>
            <a:prstGeom prst="rect">
              <a:avLst/>
            </a:prstGeom>
            <a:noFill/>
          </p:spPr>
          <p:txBody>
            <a:bodyPr wrap="square" rtlCol="0">
              <a:spAutoFit/>
            </a:bodyPr>
            <a:lstStyle/>
            <a:p>
              <a:pPr marL="0" marR="0" lvl="0" indent="0"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Ecosystem</a:t>
              </a:r>
            </a:p>
          </p:txBody>
        </p:sp>
      </p:grpSp>
      <p:sp>
        <p:nvSpPr>
          <p:cNvPr id="88" name="Cloud 87"/>
          <p:cNvSpPr/>
          <p:nvPr/>
        </p:nvSpPr>
        <p:spPr>
          <a:xfrm>
            <a:off x="4790848" y="2580778"/>
            <a:ext cx="1333500" cy="800100"/>
          </a:xfrm>
          <a:prstGeom prst="cloud">
            <a:avLst/>
          </a:prstGeom>
          <a:gradFill flip="none" rotWithShape="1">
            <a:gsLst>
              <a:gs pos="14000">
                <a:sysClr val="window" lastClr="FFFFFF"/>
              </a:gs>
              <a:gs pos="52000">
                <a:sysClr val="window" lastClr="FFFFFF">
                  <a:lumMod val="85000"/>
                </a:sysClr>
              </a:gs>
            </a:gsLst>
            <a:lin ang="3000000" scaled="0"/>
            <a:tileRect/>
          </a:gra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grpSp>
        <p:nvGrpSpPr>
          <p:cNvPr id="89" name="Group 88"/>
          <p:cNvGrpSpPr/>
          <p:nvPr/>
        </p:nvGrpSpPr>
        <p:grpSpPr>
          <a:xfrm>
            <a:off x="2344223" y="3416437"/>
            <a:ext cx="2534776" cy="896309"/>
            <a:chOff x="5125751" y="3683635"/>
            <a:chExt cx="2534776" cy="896309"/>
          </a:xfrm>
        </p:grpSpPr>
        <p:grpSp>
          <p:nvGrpSpPr>
            <p:cNvPr id="90" name="Group 89"/>
            <p:cNvGrpSpPr/>
            <p:nvPr/>
          </p:nvGrpSpPr>
          <p:grpSpPr>
            <a:xfrm>
              <a:off x="5125751" y="3683635"/>
              <a:ext cx="2534776" cy="843242"/>
              <a:chOff x="915701" y="3693160"/>
              <a:chExt cx="2534776" cy="843242"/>
            </a:xfrm>
          </p:grpSpPr>
          <p:sp>
            <p:nvSpPr>
              <p:cNvPr id="92" name="Parallelogram 91"/>
              <p:cNvSpPr/>
              <p:nvPr/>
            </p:nvSpPr>
            <p:spPr>
              <a:xfrm>
                <a:off x="951561" y="3931285"/>
                <a:ext cx="2498916" cy="605117"/>
              </a:xfrm>
              <a:prstGeom prst="parallelogram">
                <a:avLst>
                  <a:gd name="adj" fmla="val 154033"/>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93" name="Parallelogram 92"/>
              <p:cNvSpPr/>
              <p:nvPr/>
            </p:nvSpPr>
            <p:spPr>
              <a:xfrm>
                <a:off x="933631" y="3797935"/>
                <a:ext cx="2498916" cy="605117"/>
              </a:xfrm>
              <a:prstGeom prst="parallelogram">
                <a:avLst>
                  <a:gd name="adj" fmla="val 154033"/>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94" name="Parallelogram 93"/>
              <p:cNvSpPr/>
              <p:nvPr/>
            </p:nvSpPr>
            <p:spPr>
              <a:xfrm>
                <a:off x="915701" y="3693160"/>
                <a:ext cx="2498916" cy="605117"/>
              </a:xfrm>
              <a:prstGeom prst="parallelogram">
                <a:avLst>
                  <a:gd name="adj" fmla="val 154033"/>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grpSp>
        <p:sp>
          <p:nvSpPr>
            <p:cNvPr id="91" name="TextBox 90"/>
            <p:cNvSpPr txBox="1"/>
            <p:nvPr/>
          </p:nvSpPr>
          <p:spPr>
            <a:xfrm>
              <a:off x="5319057" y="4256779"/>
              <a:ext cx="1606925" cy="323165"/>
            </a:xfrm>
            <a:prstGeom prst="rect">
              <a:avLst/>
            </a:prstGeom>
            <a:noFill/>
          </p:spPr>
          <p:txBody>
            <a:bodyPr wrap="square" rtlCol="0">
              <a:spAutoFit/>
            </a:bodyPr>
            <a:lstStyle/>
            <a:p>
              <a:pPr marL="0" marR="0" lvl="0" indent="0"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Ecosystem</a:t>
              </a:r>
            </a:p>
          </p:txBody>
        </p:sp>
      </p:grpSp>
      <p:sp>
        <p:nvSpPr>
          <p:cNvPr id="96" name="Cube 95"/>
          <p:cNvSpPr/>
          <p:nvPr/>
        </p:nvSpPr>
        <p:spPr>
          <a:xfrm>
            <a:off x="3256388" y="3399927"/>
            <a:ext cx="1220134" cy="406454"/>
          </a:xfrm>
          <a:prstGeom prst="cube">
            <a:avLst>
              <a:gd name="adj" fmla="val 50835"/>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Android </a:t>
            </a:r>
          </a:p>
        </p:txBody>
      </p:sp>
      <p:sp>
        <p:nvSpPr>
          <p:cNvPr id="97" name="Cube 96"/>
          <p:cNvSpPr/>
          <p:nvPr/>
        </p:nvSpPr>
        <p:spPr>
          <a:xfrm>
            <a:off x="3655317" y="3316008"/>
            <a:ext cx="322730" cy="280147"/>
          </a:xfrm>
          <a:prstGeom prst="cube">
            <a:avLst>
              <a:gd name="adj" fmla="val 33333"/>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grpSp>
        <p:nvGrpSpPr>
          <p:cNvPr id="98" name="Group 97"/>
          <p:cNvGrpSpPr/>
          <p:nvPr/>
        </p:nvGrpSpPr>
        <p:grpSpPr>
          <a:xfrm>
            <a:off x="100989" y="1759429"/>
            <a:ext cx="2534776" cy="843242"/>
            <a:chOff x="915701" y="3693160"/>
            <a:chExt cx="2534776" cy="843242"/>
          </a:xfrm>
        </p:grpSpPr>
        <p:sp>
          <p:nvSpPr>
            <p:cNvPr id="99" name="Parallelogram 98"/>
            <p:cNvSpPr/>
            <p:nvPr/>
          </p:nvSpPr>
          <p:spPr>
            <a:xfrm>
              <a:off x="951561" y="3931285"/>
              <a:ext cx="2498916" cy="605117"/>
            </a:xfrm>
            <a:prstGeom prst="parallelogram">
              <a:avLst>
                <a:gd name="adj" fmla="val 154033"/>
              </a:avLst>
            </a:prstGeom>
            <a:solidFill>
              <a:srgbClr val="E7E6E6"/>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00" name="Parallelogram 99"/>
            <p:cNvSpPr/>
            <p:nvPr/>
          </p:nvSpPr>
          <p:spPr>
            <a:xfrm>
              <a:off x="933631" y="3797935"/>
              <a:ext cx="2498916" cy="605117"/>
            </a:xfrm>
            <a:prstGeom prst="parallelogram">
              <a:avLst>
                <a:gd name="adj" fmla="val 154033"/>
              </a:avLst>
            </a:prstGeom>
            <a:solidFill>
              <a:srgbClr val="E7E6E6"/>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01" name="Parallelogram 100"/>
            <p:cNvSpPr/>
            <p:nvPr/>
          </p:nvSpPr>
          <p:spPr>
            <a:xfrm>
              <a:off x="915701" y="3693160"/>
              <a:ext cx="2498916" cy="605117"/>
            </a:xfrm>
            <a:prstGeom prst="parallelogram">
              <a:avLst>
                <a:gd name="adj" fmla="val 154033"/>
              </a:avLst>
            </a:prstGeom>
            <a:solidFill>
              <a:srgbClr val="E7E6E6"/>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grpSp>
      <p:sp>
        <p:nvSpPr>
          <p:cNvPr id="102" name="Cube 101"/>
          <p:cNvSpPr/>
          <p:nvPr/>
        </p:nvSpPr>
        <p:spPr>
          <a:xfrm>
            <a:off x="490213" y="1752378"/>
            <a:ext cx="1653894" cy="533466"/>
          </a:xfrm>
          <a:prstGeom prst="cube">
            <a:avLst>
              <a:gd name="adj" fmla="val 50835"/>
            </a:avLst>
          </a:prstGeom>
          <a:solidFill>
            <a:sysClr val="window" lastClr="FFFFFF"/>
          </a:solidFill>
          <a:ln w="9525"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chemeClr val="bg1">
                    <a:lumMod val="50000"/>
                  </a:schemeClr>
                </a:solidFill>
                <a:effectLst/>
                <a:uLnTx/>
                <a:uFillTx/>
                <a:latin typeface="Arial" panose="020B0604020202020204" pitchFamily="34" charset="0"/>
                <a:cs typeface="Arial" panose="020B0604020202020204" pitchFamily="34" charset="0"/>
              </a:rPr>
              <a:t>Host </a:t>
            </a:r>
          </a:p>
        </p:txBody>
      </p:sp>
      <p:sp>
        <p:nvSpPr>
          <p:cNvPr id="103" name="TextBox 102"/>
          <p:cNvSpPr txBox="1"/>
          <p:nvPr/>
        </p:nvSpPr>
        <p:spPr>
          <a:xfrm>
            <a:off x="312779" y="2276952"/>
            <a:ext cx="1606925" cy="369332"/>
          </a:xfrm>
          <a:prstGeom prst="rect">
            <a:avLst/>
          </a:prstGeom>
          <a:noFill/>
          <a:ln>
            <a:noFill/>
          </a:ln>
        </p:spPr>
        <p:txBody>
          <a:bodyPr wrap="square" rtlCol="0">
            <a:spAutoFit/>
          </a:bodyPr>
          <a:lstStyle/>
          <a:p>
            <a:pPr defTabSz="914400" fontAlgn="auto">
              <a:spcBef>
                <a:spcPts val="0"/>
              </a:spcBef>
              <a:spcAft>
                <a:spcPts val="0"/>
              </a:spcAft>
            </a:pPr>
            <a:r>
              <a:rPr lang="en-US" dirty="0" smtClean="0">
                <a:solidFill>
                  <a:schemeClr val="bg1">
                    <a:lumMod val="50000"/>
                  </a:schemeClr>
                </a:solidFill>
                <a:latin typeface="Arial" panose="020B0604020202020204" pitchFamily="34" charset="0"/>
                <a:cs typeface="Arial" panose="020B0604020202020204" pitchFamily="34" charset="0"/>
              </a:rPr>
              <a:t>Ecosystem</a:t>
            </a:r>
            <a:endParaRPr lang="en-US" dirty="0">
              <a:solidFill>
                <a:schemeClr val="bg1">
                  <a:lumMod val="50000"/>
                </a:schemeClr>
              </a:solidFill>
              <a:latin typeface="Arial" panose="020B0604020202020204" pitchFamily="34" charset="0"/>
              <a:cs typeface="Arial" panose="020B0604020202020204" pitchFamily="34" charset="0"/>
            </a:endParaRPr>
          </a:p>
        </p:txBody>
      </p:sp>
      <p:sp>
        <p:nvSpPr>
          <p:cNvPr id="104" name="Cube 103"/>
          <p:cNvSpPr/>
          <p:nvPr/>
        </p:nvSpPr>
        <p:spPr>
          <a:xfrm>
            <a:off x="6782510" y="3006602"/>
            <a:ext cx="1589737" cy="376384"/>
          </a:xfrm>
          <a:prstGeom prst="cube">
            <a:avLst>
              <a:gd name="adj" fmla="val 50835"/>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Server Host </a:t>
            </a:r>
          </a:p>
        </p:txBody>
      </p:sp>
      <p:sp>
        <p:nvSpPr>
          <p:cNvPr id="105" name="Cube 104"/>
          <p:cNvSpPr/>
          <p:nvPr/>
        </p:nvSpPr>
        <p:spPr>
          <a:xfrm>
            <a:off x="7318146" y="2840079"/>
            <a:ext cx="322730" cy="280147"/>
          </a:xfrm>
          <a:prstGeom prst="cube">
            <a:avLst>
              <a:gd name="adj" fmla="val 33333"/>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108" name="TextBox 107"/>
          <p:cNvSpPr txBox="1"/>
          <p:nvPr/>
        </p:nvSpPr>
        <p:spPr>
          <a:xfrm>
            <a:off x="4144454" y="4764020"/>
            <a:ext cx="4460214" cy="323165"/>
          </a:xfrm>
          <a:prstGeom prst="rect">
            <a:avLst/>
          </a:prstGeom>
          <a:noFill/>
        </p:spPr>
        <p:txBody>
          <a:bodyPr wrap="square" rtlCol="0">
            <a:spAutoFit/>
          </a:bodyPr>
          <a:lstStyle/>
          <a:p>
            <a:pPr defTabSz="914400" fontAlgn="auto">
              <a:lnSpc>
                <a:spcPts val="1800"/>
              </a:lnSpc>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Deployed/running  platform application</a:t>
            </a:r>
            <a:endParaRPr lang="en-US" dirty="0">
              <a:solidFill>
                <a:prstClr val="black"/>
              </a:solidFill>
              <a:latin typeface="Arial" panose="020B0604020202020204" pitchFamily="34" charset="0"/>
              <a:cs typeface="Arial" panose="020B0604020202020204" pitchFamily="34" charset="0"/>
            </a:endParaRPr>
          </a:p>
        </p:txBody>
      </p:sp>
      <p:sp>
        <p:nvSpPr>
          <p:cNvPr id="109" name="Rectangle 108"/>
          <p:cNvSpPr/>
          <p:nvPr/>
        </p:nvSpPr>
        <p:spPr>
          <a:xfrm>
            <a:off x="2894909" y="3093293"/>
            <a:ext cx="215915" cy="720541"/>
          </a:xfrm>
          <a:prstGeom prst="rect">
            <a:avLst/>
          </a:prstGeom>
          <a:solidFill>
            <a:srgbClr val="FFC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110" name="Rectangle 109"/>
          <p:cNvSpPr/>
          <p:nvPr/>
        </p:nvSpPr>
        <p:spPr>
          <a:xfrm>
            <a:off x="2997077" y="3168280"/>
            <a:ext cx="215915" cy="720541"/>
          </a:xfrm>
          <a:prstGeom prst="rect">
            <a:avLst/>
          </a:prstGeom>
          <a:solidFill>
            <a:srgbClr val="ED7D31">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111" name="Flowchart: Magnetic Disk 36"/>
          <p:cNvSpPr/>
          <p:nvPr/>
        </p:nvSpPr>
        <p:spPr>
          <a:xfrm>
            <a:off x="1228115" y="1371444"/>
            <a:ext cx="290798" cy="533690"/>
          </a:xfrm>
          <a:custGeom>
            <a:avLst/>
            <a:gdLst>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000 w 10000"/>
              <a:gd name="connsiteY1" fmla="*/ 3334 h 10000"/>
              <a:gd name="connsiteX2" fmla="*/ 0 w 10000"/>
              <a:gd name="connsiteY2"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274 w 10000"/>
              <a:gd name="connsiteY1" fmla="*/ 2265 h 10000"/>
              <a:gd name="connsiteX2" fmla="*/ 0 w 10000"/>
              <a:gd name="connsiteY2"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274 w 10000"/>
              <a:gd name="connsiteY1" fmla="*/ 2265 h 10000"/>
              <a:gd name="connsiteX2" fmla="*/ 0 w 10000"/>
              <a:gd name="connsiteY2" fmla="*/ 1667 h 10000"/>
              <a:gd name="connsiteX0" fmla="*/ 0 w 10000"/>
              <a:gd name="connsiteY0" fmla="*/ 1667 h 10000"/>
              <a:gd name="connsiteX1" fmla="*/ 5000 w 10000"/>
              <a:gd name="connsiteY1" fmla="*/ 668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274 w 10000"/>
              <a:gd name="connsiteY1" fmla="*/ 2666 h 10000"/>
              <a:gd name="connsiteX2" fmla="*/ 0 w 10000"/>
              <a:gd name="connsiteY2" fmla="*/ 1667 h 10000"/>
              <a:gd name="connsiteX0" fmla="*/ 0 w 10000"/>
              <a:gd name="connsiteY0" fmla="*/ 1667 h 10000"/>
              <a:gd name="connsiteX1" fmla="*/ 5000 w 10000"/>
              <a:gd name="connsiteY1" fmla="*/ 668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stroke="0" extrusionOk="0">
                <a:moveTo>
                  <a:pt x="0" y="1667"/>
                </a:moveTo>
                <a:cubicBezTo>
                  <a:pt x="0" y="746"/>
                  <a:pt x="2239" y="0"/>
                  <a:pt x="5000" y="0"/>
                </a:cubicBezTo>
                <a:cubicBezTo>
                  <a:pt x="7761" y="0"/>
                  <a:pt x="10000" y="746"/>
                  <a:pt x="10000" y="1667"/>
                </a:cubicBezTo>
                <a:lnTo>
                  <a:pt x="10000" y="8333"/>
                </a:lnTo>
                <a:cubicBezTo>
                  <a:pt x="10000" y="9254"/>
                  <a:pt x="7761" y="10000"/>
                  <a:pt x="5000" y="10000"/>
                </a:cubicBezTo>
                <a:cubicBezTo>
                  <a:pt x="2239" y="10000"/>
                  <a:pt x="0" y="9254"/>
                  <a:pt x="0" y="8333"/>
                </a:cubicBezTo>
                <a:lnTo>
                  <a:pt x="0" y="1667"/>
                </a:lnTo>
                <a:close/>
              </a:path>
              <a:path w="10000" h="10000" fill="none" extrusionOk="0">
                <a:moveTo>
                  <a:pt x="10000" y="1667"/>
                </a:moveTo>
                <a:cubicBezTo>
                  <a:pt x="10000" y="2588"/>
                  <a:pt x="8035" y="2666"/>
                  <a:pt x="5274" y="2666"/>
                </a:cubicBezTo>
                <a:cubicBezTo>
                  <a:pt x="2513" y="2666"/>
                  <a:pt x="0" y="2588"/>
                  <a:pt x="0" y="1667"/>
                </a:cubicBezTo>
              </a:path>
              <a:path w="10000" h="10000" fill="none">
                <a:moveTo>
                  <a:pt x="0" y="1667"/>
                </a:moveTo>
                <a:cubicBezTo>
                  <a:pt x="0" y="746"/>
                  <a:pt x="2239" y="668"/>
                  <a:pt x="5000" y="668"/>
                </a:cubicBezTo>
                <a:cubicBezTo>
                  <a:pt x="7761" y="668"/>
                  <a:pt x="10000" y="746"/>
                  <a:pt x="10000" y="1667"/>
                </a:cubicBezTo>
                <a:lnTo>
                  <a:pt x="10000" y="8333"/>
                </a:lnTo>
                <a:cubicBezTo>
                  <a:pt x="10000" y="9254"/>
                  <a:pt x="7761" y="10000"/>
                  <a:pt x="5000" y="10000"/>
                </a:cubicBezTo>
                <a:cubicBezTo>
                  <a:pt x="2239" y="10000"/>
                  <a:pt x="0" y="9254"/>
                  <a:pt x="0" y="8333"/>
                </a:cubicBezTo>
                <a:lnTo>
                  <a:pt x="0" y="1667"/>
                </a:lnTo>
                <a:close/>
              </a:path>
            </a:pathLst>
          </a:custGeom>
          <a:solidFill>
            <a:sysClr val="window" lastClr="FFFFFF">
              <a:lumMod val="95000"/>
            </a:sys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12" name="Rectangle 111"/>
          <p:cNvSpPr/>
          <p:nvPr/>
        </p:nvSpPr>
        <p:spPr>
          <a:xfrm>
            <a:off x="738414" y="1199994"/>
            <a:ext cx="215915" cy="655512"/>
          </a:xfrm>
          <a:prstGeom prst="rect">
            <a:avLst/>
          </a:prstGeom>
          <a:solidFill>
            <a:srgbClr val="4472C4">
              <a:lumMod val="40000"/>
              <a:lumOff val="60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13" name="Rectangle 112"/>
          <p:cNvSpPr/>
          <p:nvPr/>
        </p:nvSpPr>
        <p:spPr>
          <a:xfrm>
            <a:off x="850107" y="1268213"/>
            <a:ext cx="215915" cy="655512"/>
          </a:xfrm>
          <a:prstGeom prst="rect">
            <a:avLst/>
          </a:prstGeom>
          <a:solidFill>
            <a:srgbClr val="70AD47">
              <a:lumMod val="40000"/>
              <a:lumOff val="60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14" name="Rectangle 113"/>
          <p:cNvSpPr/>
          <p:nvPr/>
        </p:nvSpPr>
        <p:spPr>
          <a:xfrm>
            <a:off x="983457" y="1335052"/>
            <a:ext cx="215915" cy="655512"/>
          </a:xfrm>
          <a:prstGeom prst="rect">
            <a:avLst/>
          </a:prstGeom>
          <a:solidFill>
            <a:srgbClr val="E7E6E6">
              <a:lumMod val="75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15" name="TextBox 114"/>
          <p:cNvSpPr txBox="1"/>
          <p:nvPr/>
        </p:nvSpPr>
        <p:spPr>
          <a:xfrm>
            <a:off x="-62538" y="2694866"/>
            <a:ext cx="2523819" cy="323165"/>
          </a:xfrm>
          <a:prstGeom prst="rect">
            <a:avLst/>
          </a:prstGeom>
          <a:noFill/>
          <a:ln>
            <a:noFill/>
          </a:ln>
        </p:spPr>
        <p:txBody>
          <a:bodyPr wrap="square" rtlCol="0">
            <a:spAutoFit/>
          </a:bodyPr>
          <a:lstStyle/>
          <a:p>
            <a:pPr defTabSz="914400" fontAlgn="auto">
              <a:lnSpc>
                <a:spcPts val="1800"/>
              </a:lnSpc>
              <a:spcBef>
                <a:spcPts val="0"/>
              </a:spcBef>
              <a:spcAft>
                <a:spcPts val="0"/>
              </a:spcAft>
            </a:pPr>
            <a:r>
              <a:rPr lang="en-US" dirty="0" err="1" smtClean="0">
                <a:solidFill>
                  <a:schemeClr val="bg1">
                    <a:lumMod val="50000"/>
                  </a:schemeClr>
                </a:solidFill>
                <a:latin typeface="Arial" panose="020B0604020202020204" pitchFamily="34" charset="0"/>
                <a:cs typeface="Arial" panose="020B0604020202020204" pitchFamily="34" charset="0"/>
              </a:rPr>
              <a:t>IMMoRTALS</a:t>
            </a:r>
            <a:r>
              <a:rPr lang="en-US" dirty="0" smtClean="0">
                <a:solidFill>
                  <a:schemeClr val="bg1">
                    <a:lumMod val="50000"/>
                  </a:schemeClr>
                </a:solidFill>
                <a:latin typeface="Arial" panose="020B0604020202020204" pitchFamily="34" charset="0"/>
                <a:cs typeface="Arial" panose="020B0604020202020204" pitchFamily="34" charset="0"/>
              </a:rPr>
              <a:t> back end  </a:t>
            </a:r>
            <a:endParaRPr lang="en-US" dirty="0">
              <a:solidFill>
                <a:schemeClr val="bg1">
                  <a:lumMod val="50000"/>
                </a:schemeClr>
              </a:solidFill>
              <a:latin typeface="Arial" panose="020B0604020202020204" pitchFamily="34" charset="0"/>
              <a:cs typeface="Arial" panose="020B0604020202020204" pitchFamily="34" charset="0"/>
            </a:endParaRPr>
          </a:p>
        </p:txBody>
      </p:sp>
      <p:sp>
        <p:nvSpPr>
          <p:cNvPr id="116" name="Rectangle 115"/>
          <p:cNvSpPr/>
          <p:nvPr/>
        </p:nvSpPr>
        <p:spPr>
          <a:xfrm>
            <a:off x="1549232" y="1133319"/>
            <a:ext cx="215915" cy="661258"/>
          </a:xfrm>
          <a:prstGeom prst="rect">
            <a:avLst/>
          </a:prstGeom>
          <a:solidFill>
            <a:srgbClr val="FFC000">
              <a:lumMod val="60000"/>
              <a:lumOff val="40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17" name="Rectangle 116"/>
          <p:cNvSpPr/>
          <p:nvPr/>
        </p:nvSpPr>
        <p:spPr>
          <a:xfrm>
            <a:off x="1651400" y="1195394"/>
            <a:ext cx="215915" cy="661258"/>
          </a:xfrm>
          <a:prstGeom prst="rect">
            <a:avLst/>
          </a:prstGeom>
          <a:solidFill>
            <a:srgbClr val="ED7D31">
              <a:lumMod val="60000"/>
              <a:lumOff val="40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118" name="Rectangle 117"/>
          <p:cNvSpPr/>
          <p:nvPr/>
        </p:nvSpPr>
        <p:spPr>
          <a:xfrm>
            <a:off x="1775225" y="1269560"/>
            <a:ext cx="215915" cy="661258"/>
          </a:xfrm>
          <a:prstGeom prst="rect">
            <a:avLst/>
          </a:prstGeom>
          <a:solidFill>
            <a:srgbClr val="ED7D31">
              <a:lumMod val="75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cxnSp>
        <p:nvCxnSpPr>
          <p:cNvPr id="119" name="Elbow Connector 118"/>
          <p:cNvCxnSpPr>
            <a:stCxn id="102" idx="4"/>
            <a:endCxn id="133" idx="2"/>
          </p:cNvCxnSpPr>
          <p:nvPr/>
        </p:nvCxnSpPr>
        <p:spPr>
          <a:xfrm flipV="1">
            <a:off x="1872920" y="1693074"/>
            <a:ext cx="4966729" cy="461631"/>
          </a:xfrm>
          <a:prstGeom prst="bentConnector3">
            <a:avLst>
              <a:gd name="adj1" fmla="val 50000"/>
            </a:avLst>
          </a:prstGeom>
          <a:noFill/>
          <a:ln w="15875" cap="flat" cmpd="sng" algn="ctr">
            <a:solidFill>
              <a:sysClr val="windowText" lastClr="000000">
                <a:lumMod val="65000"/>
                <a:lumOff val="35000"/>
              </a:sysClr>
            </a:solidFill>
            <a:prstDash val="dash"/>
            <a:miter lim="800000"/>
          </a:ln>
          <a:effectLst/>
        </p:spPr>
      </p:cxnSp>
      <p:cxnSp>
        <p:nvCxnSpPr>
          <p:cNvPr id="120" name="Elbow Connector 119"/>
          <p:cNvCxnSpPr>
            <a:stCxn id="133" idx="0"/>
            <a:endCxn id="104" idx="4"/>
          </p:cNvCxnSpPr>
          <p:nvPr/>
        </p:nvCxnSpPr>
        <p:spPr>
          <a:xfrm flipH="1">
            <a:off x="8180912" y="1693074"/>
            <a:ext cx="366490" cy="1597387"/>
          </a:xfrm>
          <a:prstGeom prst="bentConnector3">
            <a:avLst>
              <a:gd name="adj1" fmla="val -62765"/>
            </a:avLst>
          </a:prstGeom>
          <a:noFill/>
          <a:ln w="15875" cap="flat" cmpd="sng" algn="ctr">
            <a:solidFill>
              <a:sysClr val="windowText" lastClr="000000">
                <a:lumMod val="65000"/>
                <a:lumOff val="35000"/>
              </a:sysClr>
            </a:solidFill>
            <a:prstDash val="dash"/>
            <a:miter lim="800000"/>
          </a:ln>
          <a:effectLst/>
        </p:spPr>
      </p:cxnSp>
      <p:cxnSp>
        <p:nvCxnSpPr>
          <p:cNvPr id="121" name="Elbow Connector 120"/>
          <p:cNvCxnSpPr>
            <a:stCxn id="96" idx="5"/>
            <a:endCxn id="88" idx="2"/>
          </p:cNvCxnSpPr>
          <p:nvPr/>
        </p:nvCxnSpPr>
        <p:spPr>
          <a:xfrm flipV="1">
            <a:off x="4476522" y="2980828"/>
            <a:ext cx="318462" cy="519016"/>
          </a:xfrm>
          <a:prstGeom prst="bentConnector3">
            <a:avLst/>
          </a:prstGeom>
          <a:noFill/>
          <a:ln w="31750" cap="flat" cmpd="sng" algn="ctr">
            <a:solidFill>
              <a:srgbClr val="00B050"/>
            </a:solidFill>
            <a:prstDash val="solid"/>
            <a:miter lim="800000"/>
          </a:ln>
          <a:effectLst/>
        </p:spPr>
      </p:cxnSp>
      <p:sp>
        <p:nvSpPr>
          <p:cNvPr id="122" name="TextBox 121"/>
          <p:cNvSpPr txBox="1"/>
          <p:nvPr/>
        </p:nvSpPr>
        <p:spPr>
          <a:xfrm>
            <a:off x="4768420" y="2754598"/>
            <a:ext cx="1416056" cy="553998"/>
          </a:xfrm>
          <a:prstGeom prst="rect">
            <a:avLst/>
          </a:prstGeom>
          <a:noFill/>
        </p:spPr>
        <p:txBody>
          <a:bodyPr wrap="square" rtlCol="0">
            <a:spAutoFit/>
          </a:bodyPr>
          <a:lstStyle/>
          <a:p>
            <a:pPr algn="ctr" defTabSz="914400" fontAlgn="auto">
              <a:lnSpc>
                <a:spcPts val="1800"/>
              </a:lnSpc>
              <a:spcBef>
                <a:spcPts val="0"/>
              </a:spcBef>
              <a:spcAft>
                <a:spcPts val="0"/>
              </a:spcAft>
            </a:pPr>
            <a:r>
              <a:rPr lang="en-US" dirty="0" smtClean="0">
                <a:solidFill>
                  <a:prstClr val="black"/>
                </a:solidFill>
                <a:latin typeface="Arial" panose="020B0604020202020204" pitchFamily="34" charset="0"/>
                <a:cs typeface="Arial" panose="020B0604020202020204" pitchFamily="34" charset="0"/>
              </a:rPr>
              <a:t>Operational Network</a:t>
            </a:r>
            <a:endParaRPr lang="en-US" dirty="0">
              <a:solidFill>
                <a:prstClr val="black"/>
              </a:solidFill>
              <a:latin typeface="Arial" panose="020B0604020202020204" pitchFamily="34" charset="0"/>
              <a:cs typeface="Arial" panose="020B0604020202020204" pitchFamily="34" charset="0"/>
            </a:endParaRPr>
          </a:p>
        </p:txBody>
      </p:sp>
      <p:sp>
        <p:nvSpPr>
          <p:cNvPr id="124" name="Rectangle 123"/>
          <p:cNvSpPr/>
          <p:nvPr/>
        </p:nvSpPr>
        <p:spPr>
          <a:xfrm>
            <a:off x="6436888" y="2658443"/>
            <a:ext cx="215915" cy="720541"/>
          </a:xfrm>
          <a:prstGeom prst="rect">
            <a:avLst/>
          </a:prstGeom>
          <a:solidFill>
            <a:srgbClr val="FFC000">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125" name="Rectangle 124"/>
          <p:cNvSpPr/>
          <p:nvPr/>
        </p:nvSpPr>
        <p:spPr>
          <a:xfrm>
            <a:off x="6529531" y="2733430"/>
            <a:ext cx="215915" cy="720541"/>
          </a:xfrm>
          <a:prstGeom prst="rect">
            <a:avLst/>
          </a:prstGeom>
          <a:solidFill>
            <a:srgbClr val="ED7D31">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133" name="Cloud 132"/>
          <p:cNvSpPr/>
          <p:nvPr/>
        </p:nvSpPr>
        <p:spPr>
          <a:xfrm>
            <a:off x="6834331" y="1212061"/>
            <a:ext cx="1714500" cy="962025"/>
          </a:xfrm>
          <a:prstGeom prst="cloud">
            <a:avLst/>
          </a:prstGeom>
          <a:gradFill flip="none" rotWithShape="1">
            <a:gsLst>
              <a:gs pos="18000">
                <a:sysClr val="window" lastClr="FFFFFF">
                  <a:lumMod val="85000"/>
                </a:sysClr>
              </a:gs>
              <a:gs pos="98000">
                <a:sysClr val="window" lastClr="FFFFFF"/>
              </a:gs>
            </a:gsLst>
            <a:lin ang="2700000" scaled="1"/>
            <a:tileRect/>
          </a:gradFill>
          <a:ln w="12700" cap="flat" cmpd="sng" algn="ctr">
            <a:solidFill>
              <a:srgbClr val="E7E6E6">
                <a:lumMod val="2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ndParaRPr>
          </a:p>
        </p:txBody>
      </p:sp>
      <p:sp>
        <p:nvSpPr>
          <p:cNvPr id="134" name="TextBox 133"/>
          <p:cNvSpPr txBox="1"/>
          <p:nvPr/>
        </p:nvSpPr>
        <p:spPr>
          <a:xfrm>
            <a:off x="6962383" y="1364244"/>
            <a:ext cx="1544171" cy="784830"/>
          </a:xfrm>
          <a:prstGeom prst="rect">
            <a:avLst/>
          </a:prstGeom>
          <a:noFill/>
        </p:spPr>
        <p:txBody>
          <a:bodyPr wrap="square" rtlCol="0">
            <a:spAutoFit/>
          </a:bodyPr>
          <a:lstStyle/>
          <a:p>
            <a:pPr algn="ctr" defTabSz="914400" fontAlgn="auto">
              <a:lnSpc>
                <a:spcPts val="1800"/>
              </a:lnSpc>
              <a:spcBef>
                <a:spcPts val="0"/>
              </a:spcBef>
              <a:spcAft>
                <a:spcPts val="0"/>
              </a:spcAft>
            </a:pPr>
            <a:r>
              <a:rPr lang="en-US" dirty="0" err="1" smtClean="0">
                <a:solidFill>
                  <a:prstClr val="black"/>
                </a:solidFill>
                <a:latin typeface="Arial" panose="020B0604020202020204" pitchFamily="34" charset="0"/>
                <a:cs typeface="Arial" panose="020B0604020202020204" pitchFamily="34" charset="0"/>
              </a:rPr>
              <a:t>IMMoRTALS</a:t>
            </a:r>
            <a:r>
              <a:rPr lang="en-US" dirty="0" smtClean="0">
                <a:solidFill>
                  <a:prstClr val="black"/>
                </a:solidFill>
                <a:latin typeface="Arial" panose="020B0604020202020204" pitchFamily="34" charset="0"/>
                <a:cs typeface="Arial" panose="020B0604020202020204" pitchFamily="34" charset="0"/>
              </a:rPr>
              <a:t> Management Network</a:t>
            </a:r>
            <a:endParaRPr lang="en-US" dirty="0">
              <a:solidFill>
                <a:prstClr val="black"/>
              </a:solidFill>
              <a:latin typeface="Arial" panose="020B0604020202020204" pitchFamily="34" charset="0"/>
              <a:cs typeface="Arial" panose="020B0604020202020204" pitchFamily="34" charset="0"/>
            </a:endParaRPr>
          </a:p>
        </p:txBody>
      </p:sp>
      <p:cxnSp>
        <p:nvCxnSpPr>
          <p:cNvPr id="135" name="Straight Connector 134"/>
          <p:cNvCxnSpPr/>
          <p:nvPr/>
        </p:nvCxnSpPr>
        <p:spPr>
          <a:xfrm>
            <a:off x="-167012" y="3161919"/>
            <a:ext cx="9525" cy="381000"/>
          </a:xfrm>
          <a:prstGeom prst="line">
            <a:avLst/>
          </a:prstGeom>
          <a:noFill/>
          <a:ln w="6350" cap="flat" cmpd="sng" algn="ctr">
            <a:solidFill>
              <a:sysClr val="window" lastClr="FFFFFF"/>
            </a:solidFill>
            <a:prstDash val="solid"/>
            <a:miter lim="800000"/>
          </a:ln>
          <a:effectLst/>
        </p:spPr>
      </p:cxnSp>
      <p:sp>
        <p:nvSpPr>
          <p:cNvPr id="145" name="TextBox 144"/>
          <p:cNvSpPr txBox="1"/>
          <p:nvPr/>
        </p:nvSpPr>
        <p:spPr>
          <a:xfrm>
            <a:off x="100989" y="4598736"/>
            <a:ext cx="3144706"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Android Clients</a:t>
            </a:r>
          </a:p>
          <a:p>
            <a:pPr marL="285750" indent="-285750">
              <a:buFont typeface="Arial" panose="020B0604020202020204" pitchFamily="34" charset="0"/>
              <a:buChar char="•"/>
            </a:pPr>
            <a:r>
              <a:rPr lang="en-US" dirty="0" smtClean="0"/>
              <a:t>Linux/Java Server</a:t>
            </a:r>
            <a:endParaRPr lang="en-US" dirty="0"/>
          </a:p>
          <a:p>
            <a:pPr marL="285750" indent="-285750">
              <a:buFont typeface="Arial" panose="020B0604020202020204" pitchFamily="34" charset="0"/>
              <a:buChar char="•"/>
            </a:pPr>
            <a:r>
              <a:rPr lang="en-US" dirty="0" smtClean="0"/>
              <a:t>Backend </a:t>
            </a:r>
            <a:endParaRPr lang="en-US" dirty="0"/>
          </a:p>
        </p:txBody>
      </p:sp>
      <p:sp>
        <p:nvSpPr>
          <p:cNvPr id="146" name="Rectangular Callout 145"/>
          <p:cNvSpPr/>
          <p:nvPr/>
        </p:nvSpPr>
        <p:spPr>
          <a:xfrm>
            <a:off x="2927663" y="2287839"/>
            <a:ext cx="1216791" cy="466759"/>
          </a:xfrm>
          <a:prstGeom prst="wedgeRectCallout">
            <a:avLst>
              <a:gd name="adj1" fmla="val 25663"/>
              <a:gd name="adj2" fmla="val 16837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400" dirty="0" smtClean="0">
                <a:solidFill>
                  <a:schemeClr val="tx1"/>
                </a:solidFill>
                <a:latin typeface="Arial Narrow" panose="020B0606020202030204" pitchFamily="34" charset="0"/>
              </a:rPr>
              <a:t>SA producer &amp; consumer</a:t>
            </a:r>
            <a:endParaRPr lang="en-US" sz="1400" dirty="0">
              <a:solidFill>
                <a:schemeClr val="tx1"/>
              </a:solidFill>
              <a:latin typeface="Arial Narrow" panose="020B0606020202030204" pitchFamily="34" charset="0"/>
            </a:endParaRPr>
          </a:p>
        </p:txBody>
      </p:sp>
      <p:sp>
        <p:nvSpPr>
          <p:cNvPr id="147" name="Rectangular Callout 146"/>
          <p:cNvSpPr/>
          <p:nvPr/>
        </p:nvSpPr>
        <p:spPr>
          <a:xfrm>
            <a:off x="7481733" y="2232134"/>
            <a:ext cx="1216791" cy="466759"/>
          </a:xfrm>
          <a:prstGeom prst="wedgeRectCallout">
            <a:avLst>
              <a:gd name="adj1" fmla="val -47481"/>
              <a:gd name="adj2" fmla="val 795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400" dirty="0" smtClean="0">
                <a:solidFill>
                  <a:schemeClr val="tx1"/>
                </a:solidFill>
                <a:latin typeface="Arial Narrow" panose="020B0606020202030204" pitchFamily="34" charset="0"/>
              </a:rPr>
              <a:t>Brokering and Storage</a:t>
            </a:r>
            <a:endParaRPr lang="en-US" sz="1400" dirty="0">
              <a:solidFill>
                <a:schemeClr val="tx1"/>
              </a:solidFill>
              <a:latin typeface="Arial Narrow" panose="020B0606020202030204" pitchFamily="34" charset="0"/>
            </a:endParaRPr>
          </a:p>
        </p:txBody>
      </p:sp>
      <p:sp>
        <p:nvSpPr>
          <p:cNvPr id="148" name="Rectangular Callout 147"/>
          <p:cNvSpPr/>
          <p:nvPr/>
        </p:nvSpPr>
        <p:spPr>
          <a:xfrm>
            <a:off x="5196480" y="1096508"/>
            <a:ext cx="1419632" cy="466759"/>
          </a:xfrm>
          <a:prstGeom prst="wedgeRectCallout">
            <a:avLst>
              <a:gd name="adj1" fmla="val -47481"/>
              <a:gd name="adj2" fmla="val 795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400" dirty="0" smtClean="0">
                <a:solidFill>
                  <a:schemeClr val="tx1"/>
                </a:solidFill>
                <a:latin typeface="Arial Narrow" panose="020B0606020202030204" pitchFamily="34" charset="0"/>
              </a:rPr>
              <a:t>Error report, deploy/update SW</a:t>
            </a:r>
            <a:endParaRPr lang="en-US" sz="1400" dirty="0">
              <a:solidFill>
                <a:schemeClr val="tx1"/>
              </a:solidFill>
              <a:latin typeface="Arial Narrow" panose="020B0606020202030204" pitchFamily="34" charset="0"/>
            </a:endParaRPr>
          </a:p>
        </p:txBody>
      </p:sp>
      <p:sp>
        <p:nvSpPr>
          <p:cNvPr id="149" name="Rectangular Callout 148"/>
          <p:cNvSpPr/>
          <p:nvPr/>
        </p:nvSpPr>
        <p:spPr>
          <a:xfrm>
            <a:off x="2141552" y="1106192"/>
            <a:ext cx="1419632" cy="565282"/>
          </a:xfrm>
          <a:prstGeom prst="wedgeRectCallout">
            <a:avLst>
              <a:gd name="adj1" fmla="val -58646"/>
              <a:gd name="adj2" fmla="val 795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1400" dirty="0" err="1" smtClean="0">
                <a:solidFill>
                  <a:schemeClr val="tx1"/>
                </a:solidFill>
                <a:latin typeface="Arial Narrow" panose="020B0606020202030204" pitchFamily="34" charset="0"/>
              </a:rPr>
              <a:t>IMMoRTALS</a:t>
            </a:r>
            <a:r>
              <a:rPr lang="en-US" sz="1400" dirty="0" smtClean="0">
                <a:solidFill>
                  <a:schemeClr val="tx1"/>
                </a:solidFill>
                <a:latin typeface="Arial Narrow" panose="020B0606020202030204" pitchFamily="34" charset="0"/>
              </a:rPr>
              <a:t> code base, build and test environment</a:t>
            </a:r>
            <a:endParaRPr lang="en-US" sz="1400" dirty="0">
              <a:solidFill>
                <a:schemeClr val="tx1"/>
              </a:solidFill>
              <a:latin typeface="Arial Narrow" panose="020B0606020202030204" pitchFamily="34" charset="0"/>
            </a:endParaRPr>
          </a:p>
        </p:txBody>
      </p:sp>
      <p:cxnSp>
        <p:nvCxnSpPr>
          <p:cNvPr id="9" name="Straight Connector 8"/>
          <p:cNvCxnSpPr/>
          <p:nvPr/>
        </p:nvCxnSpPr>
        <p:spPr>
          <a:xfrm>
            <a:off x="4330840" y="2147505"/>
            <a:ext cx="0" cy="1252422"/>
          </a:xfrm>
          <a:prstGeom prst="line">
            <a:avLst/>
          </a:prstGeom>
          <a:noFill/>
          <a:ln w="15875" cap="flat" cmpd="sng" algn="ctr">
            <a:solidFill>
              <a:sysClr val="windowText" lastClr="000000">
                <a:lumMod val="65000"/>
                <a:lumOff val="35000"/>
              </a:sysClr>
            </a:solidFill>
            <a:prstDash val="dash"/>
            <a:miter lim="800000"/>
          </a:ln>
          <a:effectLst/>
        </p:spPr>
      </p:cxnSp>
    </p:spTree>
    <p:extLst>
      <p:ext uri="{BB962C8B-B14F-4D97-AF65-F5344CB8AC3E}">
        <p14:creationId xmlns:p14="http://schemas.microsoft.com/office/powerpoint/2010/main" val="14352654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147"/>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149"/>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grpId="0" nodeType="afterEffect">
                                  <p:stCondLst>
                                    <p:cond delay="1000"/>
                                  </p:stCondLst>
                                  <p:childTnLst>
                                    <p:set>
                                      <p:cBhvr>
                                        <p:cTn id="15" dur="1" fill="hold">
                                          <p:stCondLst>
                                            <p:cond delay="0"/>
                                          </p:stCondLst>
                                        </p:cTn>
                                        <p:tgtEl>
                                          <p:spTgt spid="148"/>
                                        </p:tgtEl>
                                        <p:attrNameLst>
                                          <p:attrName>style.visibility</p:attrName>
                                        </p:attrNameLst>
                                      </p:cBhvr>
                                      <p:to>
                                        <p:strVal val="visible"/>
                                      </p:to>
                                    </p:set>
                                  </p:childTnLst>
                                </p:cTn>
                              </p:par>
                            </p:childTnLst>
                          </p:cTn>
                        </p:par>
                        <p:par>
                          <p:cTn id="16" fill="hold">
                            <p:stCondLst>
                              <p:cond delay="3000"/>
                            </p:stCondLst>
                            <p:childTnLst>
                              <p:par>
                                <p:cTn id="17" presetID="10" presetClass="entr" presetSubtype="0" fill="hold" grpId="0" nodeType="afterEffect">
                                  <p:stCondLst>
                                    <p:cond delay="500"/>
                                  </p:stCondLst>
                                  <p:childTnLst>
                                    <p:set>
                                      <p:cBhvr>
                                        <p:cTn id="18" dur="1" fill="hold">
                                          <p:stCondLst>
                                            <p:cond delay="0"/>
                                          </p:stCondLst>
                                        </p:cTn>
                                        <p:tgtEl>
                                          <p:spTgt spid="145"/>
                                        </p:tgtEl>
                                        <p:attrNameLst>
                                          <p:attrName>style.visibility</p:attrName>
                                        </p:attrNameLst>
                                      </p:cBhvr>
                                      <p:to>
                                        <p:strVal val="visible"/>
                                      </p:to>
                                    </p:set>
                                    <p:animEffect transition="in" filter="fade">
                                      <p:cBhvr>
                                        <p:cTn id="19"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P spid="146" grpId="0" animBg="1"/>
      <p:bldP spid="147" grpId="0" animBg="1"/>
      <p:bldP spid="148" grpId="0" animBg="1"/>
      <p:bldP spid="14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840E6D7-221B-40B7-B50C-C3B5231B0D1A}" type="slidenum">
              <a:rPr lang="en-US" smtClean="0"/>
              <a:pPr/>
              <a:t>14</a:t>
            </a:fld>
            <a:endParaRPr lang="en-US"/>
          </a:p>
        </p:txBody>
      </p:sp>
      <p:sp>
        <p:nvSpPr>
          <p:cNvPr id="2" name="Title 1"/>
          <p:cNvSpPr>
            <a:spLocks noGrp="1"/>
          </p:cNvSpPr>
          <p:nvPr>
            <p:ph type="title" idx="4294967295"/>
          </p:nvPr>
        </p:nvSpPr>
        <p:spPr>
          <a:xfrm>
            <a:off x="0" y="274638"/>
            <a:ext cx="8229600" cy="682625"/>
          </a:xfrm>
        </p:spPr>
        <p:txBody>
          <a:bodyPr/>
          <a:lstStyle/>
          <a:p>
            <a:r>
              <a:rPr lang="en-US" dirty="0" smtClean="0"/>
              <a:t>Phase 1 CPs</a:t>
            </a:r>
            <a:endParaRPr lang="en-US" dirty="0"/>
          </a:p>
        </p:txBody>
      </p:sp>
      <p:sp>
        <p:nvSpPr>
          <p:cNvPr id="5" name="TextBox 4"/>
          <p:cNvSpPr txBox="1"/>
          <p:nvPr/>
        </p:nvSpPr>
        <p:spPr>
          <a:xfrm>
            <a:off x="258552" y="1114635"/>
            <a:ext cx="8308596" cy="4431983"/>
          </a:xfrm>
          <a:prstGeom prst="rect">
            <a:avLst/>
          </a:prstGeom>
          <a:noFill/>
          <a:ln>
            <a:solidFill>
              <a:schemeClr val="tx1"/>
            </a:solidFill>
          </a:ln>
        </p:spPr>
        <p:txBody>
          <a:bodyPr wrap="square" rtlCol="0">
            <a:spAutoFit/>
          </a:bodyPr>
          <a:lstStyle/>
          <a:p>
            <a:pPr marL="257175" indent="-257175">
              <a:spcAft>
                <a:spcPts val="600"/>
              </a:spcAft>
              <a:buFont typeface="Arial" panose="020B0604020202020204" pitchFamily="34" charset="0"/>
              <a:buChar char="•"/>
            </a:pPr>
            <a:r>
              <a:rPr lang="en-US" dirty="0" smtClean="0"/>
              <a:t>Driven </a:t>
            </a:r>
            <a:r>
              <a:rPr lang="en-US" dirty="0"/>
              <a:t>by changes in </a:t>
            </a:r>
            <a:r>
              <a:rPr lang="en-US" dirty="0" smtClean="0"/>
              <a:t>functional (e.g., mission requirement) </a:t>
            </a:r>
            <a:r>
              <a:rPr lang="en-US" dirty="0"/>
              <a:t>and extra </a:t>
            </a:r>
            <a:r>
              <a:rPr lang="en-US" dirty="0" smtClean="0"/>
              <a:t>functional (e.g., resources) </a:t>
            </a:r>
            <a:r>
              <a:rPr lang="en-US" dirty="0"/>
              <a:t>requirements and constraints</a:t>
            </a:r>
          </a:p>
          <a:p>
            <a:pPr marL="257175" indent="-257175">
              <a:spcAft>
                <a:spcPts val="600"/>
              </a:spcAft>
              <a:buFont typeface="Arial" panose="020B0604020202020204" pitchFamily="34" charset="0"/>
              <a:buChar char="•"/>
            </a:pPr>
            <a:r>
              <a:rPr lang="en-US" dirty="0"/>
              <a:t>Evaluation is focused on correctness (i.e., </a:t>
            </a:r>
            <a:r>
              <a:rPr lang="en-US" dirty="0" smtClean="0"/>
              <a:t>it </a:t>
            </a:r>
            <a:r>
              <a:rPr lang="en-US" dirty="0"/>
              <a:t>is mostly verification)—no qualitative distinction is made among the possible solutions</a:t>
            </a:r>
          </a:p>
          <a:p>
            <a:pPr marL="257175" indent="-257175">
              <a:spcAft>
                <a:spcPts val="600"/>
              </a:spcAft>
              <a:buFont typeface="Arial" panose="020B0604020202020204" pitchFamily="34" charset="0"/>
              <a:buChar char="•"/>
            </a:pPr>
            <a:r>
              <a:rPr lang="en-US" dirty="0"/>
              <a:t>Verification is through tests to show that functional intent is preserved</a:t>
            </a:r>
          </a:p>
          <a:p>
            <a:pPr marL="257175" indent="-257175">
              <a:spcAft>
                <a:spcPts val="600"/>
              </a:spcAft>
              <a:buFont typeface="Arial" panose="020B0604020202020204" pitchFamily="34" charset="0"/>
              <a:buChar char="•"/>
            </a:pPr>
            <a:r>
              <a:rPr lang="en-US" dirty="0"/>
              <a:t>Realized by substitution of components that follow the same usage pattern as baseline </a:t>
            </a:r>
          </a:p>
          <a:p>
            <a:pPr marL="600075" lvl="1" indent="-257175">
              <a:spcAft>
                <a:spcPts val="600"/>
              </a:spcAft>
              <a:buFont typeface="Arial" panose="020B0604020202020204" pitchFamily="34" charset="0"/>
              <a:buChar char="•"/>
            </a:pPr>
            <a:r>
              <a:rPr lang="en-US" dirty="0" smtClean="0">
                <a:latin typeface="Arial" panose="020B0604020202020204" pitchFamily="34" charset="0"/>
                <a:cs typeface="Arial" panose="020B0604020202020204" pitchFamily="34" charset="0"/>
              </a:rPr>
              <a:t>Substitute(s) that could work exists</a:t>
            </a:r>
            <a:r>
              <a:rPr lang="en-US" dirty="0">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 choose the substitute &amp; transform the code to accommodate naming and signature differences, and other dependencies (code massaging)</a:t>
            </a:r>
          </a:p>
          <a:p>
            <a:pPr marL="600075" lvl="1" indent="-257175">
              <a:spcAft>
                <a:spcPts val="600"/>
              </a:spcAft>
              <a:buFont typeface="Arial" panose="020B0604020202020204" pitchFamily="34" charset="0"/>
              <a:buChar char="•"/>
            </a:pPr>
            <a:r>
              <a:rPr lang="en-US" dirty="0" smtClean="0">
                <a:latin typeface="Arial" panose="020B0604020202020204" pitchFamily="34" charset="0"/>
                <a:cs typeface="Arial" panose="020B0604020202020204" pitchFamily="34" charset="0"/>
              </a:rPr>
              <a:t>Compose a substitute from available components, and then massage the code</a:t>
            </a:r>
          </a:p>
          <a:p>
            <a:pPr marL="1057275" lvl="2" indent="-257175">
              <a:spcAft>
                <a:spcPts val="600"/>
              </a:spcAft>
              <a:buFont typeface="Arial" panose="020B0604020202020204" pitchFamily="34" charset="0"/>
              <a:buChar char="•"/>
            </a:pPr>
            <a:r>
              <a:rPr lang="en-US" dirty="0" smtClean="0">
                <a:latin typeface="Arial" panose="020B0604020202020204" pitchFamily="34" charset="0"/>
                <a:cs typeface="Arial" panose="020B0604020202020204" pitchFamily="34" charset="0"/>
              </a:rPr>
              <a:t>Construct the substitution candidate (DFU) from an existing DFU and mix in aspects from another DFU</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0704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2214" y="1103662"/>
            <a:ext cx="8147756" cy="4687538"/>
          </a:xfrm>
        </p:spPr>
        <p:txBody>
          <a:bodyPr/>
          <a:lstStyle/>
          <a:p>
            <a:r>
              <a:rPr lang="en-US" sz="2000" dirty="0" smtClean="0"/>
              <a:t>Challenge problem 1 is focused on Location/Location Provider</a:t>
            </a:r>
          </a:p>
          <a:p>
            <a:r>
              <a:rPr lang="en-US" sz="2000" dirty="0" smtClean="0"/>
              <a:t>Variations in environment:</a:t>
            </a:r>
          </a:p>
          <a:p>
            <a:pPr lvl="1" indent="-342900">
              <a:buFont typeface="Arial" pitchFamily="34" charset="0"/>
              <a:buChar char="•"/>
            </a:pPr>
            <a:r>
              <a:rPr lang="en-US" sz="1600" dirty="0" smtClean="0"/>
              <a:t>Desert: GPS is available</a:t>
            </a:r>
          </a:p>
          <a:p>
            <a:pPr lvl="1" indent="-342900">
              <a:buFont typeface="Arial" pitchFamily="34" charset="0"/>
              <a:buChar char="•"/>
            </a:pPr>
            <a:r>
              <a:rPr lang="en-US" sz="1600" dirty="0" smtClean="0"/>
              <a:t>Jungle under canopy: GPS unavailable (leaves block radio signals)</a:t>
            </a:r>
          </a:p>
          <a:p>
            <a:pPr lvl="1" indent="-342900">
              <a:buFont typeface="Arial" pitchFamily="34" charset="0"/>
              <a:buChar char="•"/>
            </a:pPr>
            <a:r>
              <a:rPr lang="en-US" sz="1600" dirty="0" smtClean="0"/>
              <a:t>Indoors: GPS unavailable</a:t>
            </a:r>
          </a:p>
          <a:p>
            <a:r>
              <a:rPr lang="en-US" sz="2000" dirty="0" smtClean="0"/>
              <a:t>Variations in mission requirements:</a:t>
            </a:r>
          </a:p>
          <a:p>
            <a:pPr lvl="1" indent="-342900">
              <a:buFont typeface="Arial" pitchFamily="34" charset="0"/>
              <a:buChar char="•"/>
            </a:pPr>
            <a:r>
              <a:rPr lang="en-US" sz="1600" dirty="0" smtClean="0"/>
              <a:t>Any location where adversarial GPS-spoofing is expected: trusted GPS required</a:t>
            </a:r>
          </a:p>
          <a:p>
            <a:pPr lvl="1" indent="0">
              <a:buNone/>
            </a:pPr>
            <a:endParaRPr lang="en-US" sz="1800" dirty="0" smtClean="0"/>
          </a:p>
          <a:p>
            <a:r>
              <a:rPr lang="en-US" sz="2000" dirty="0" smtClean="0"/>
              <a:t>Challenge problem 2 is focused on contested resource (such as network bandwidth in our current version)</a:t>
            </a:r>
          </a:p>
          <a:p>
            <a:pPr lvl="1" indent="-342900">
              <a:buFont typeface="Arial" pitchFamily="34" charset="0"/>
              <a:buChar char="•"/>
            </a:pPr>
            <a:r>
              <a:rPr lang="en-US" sz="1600" dirty="0" smtClean="0"/>
              <a:t>Number of clients</a:t>
            </a:r>
          </a:p>
          <a:p>
            <a:pPr lvl="1" indent="-342900">
              <a:buFont typeface="Arial" pitchFamily="34" charset="0"/>
              <a:buChar char="•"/>
            </a:pPr>
            <a:r>
              <a:rPr lang="en-US" sz="1600" dirty="0" smtClean="0"/>
              <a:t>Network capacity (various mesh networks vs. cellular 3G vs. 4G)</a:t>
            </a:r>
            <a:endParaRPr lang="en-US" sz="1600" dirty="0"/>
          </a:p>
        </p:txBody>
      </p:sp>
      <p:sp>
        <p:nvSpPr>
          <p:cNvPr id="4" name="Title 3"/>
          <p:cNvSpPr>
            <a:spLocks noGrp="1"/>
          </p:cNvSpPr>
          <p:nvPr>
            <p:ph type="title"/>
          </p:nvPr>
        </p:nvSpPr>
        <p:spPr/>
        <p:txBody>
          <a:bodyPr/>
          <a:lstStyle/>
          <a:p>
            <a:r>
              <a:rPr lang="en-US" dirty="0" smtClean="0"/>
              <a:t>CPs and the SA Mission Relevance</a:t>
            </a:r>
            <a:endParaRPr lang="en-US" dirty="0"/>
          </a:p>
        </p:txBody>
      </p:sp>
      <p:sp>
        <p:nvSpPr>
          <p:cNvPr id="2" name="Slide Number Placeholder 1"/>
          <p:cNvSpPr>
            <a:spLocks noGrp="1"/>
          </p:cNvSpPr>
          <p:nvPr>
            <p:ph type="sldNum" sz="quarter" idx="12"/>
          </p:nvPr>
        </p:nvSpPr>
        <p:spPr/>
        <p:txBody>
          <a:bodyPr/>
          <a:lstStyle/>
          <a:p>
            <a:fld id="{0840E6D7-221B-40B7-B50C-C3B5231B0D1A}" type="slidenum">
              <a:rPr lang="en-US" smtClean="0"/>
              <a:pPr/>
              <a:t>15</a:t>
            </a:fld>
            <a:endParaRPr lang="en-US"/>
          </a:p>
        </p:txBody>
      </p:sp>
    </p:spTree>
    <p:extLst>
      <p:ext uri="{BB962C8B-B14F-4D97-AF65-F5344CB8AC3E}">
        <p14:creationId xmlns:p14="http://schemas.microsoft.com/office/powerpoint/2010/main" val="1789932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p:cNvSpPr/>
          <p:nvPr/>
        </p:nvSpPr>
        <p:spPr bwMode="auto">
          <a:xfrm>
            <a:off x="4950845" y="3722212"/>
            <a:ext cx="4130871" cy="1738647"/>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9" name="Oval 28"/>
          <p:cNvSpPr/>
          <p:nvPr/>
        </p:nvSpPr>
        <p:spPr bwMode="auto">
          <a:xfrm>
            <a:off x="5453273" y="2785737"/>
            <a:ext cx="1616637" cy="760492"/>
          </a:xfrm>
          <a:prstGeom prst="ellipse">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30" name="Oval 29"/>
          <p:cNvSpPr/>
          <p:nvPr/>
        </p:nvSpPr>
        <p:spPr bwMode="auto">
          <a:xfrm>
            <a:off x="7191610" y="2716988"/>
            <a:ext cx="1675547" cy="829241"/>
          </a:xfrm>
          <a:prstGeom prst="ellipse">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7" name="Oval 16"/>
          <p:cNvSpPr/>
          <p:nvPr/>
        </p:nvSpPr>
        <p:spPr bwMode="auto">
          <a:xfrm>
            <a:off x="1272073" y="2496011"/>
            <a:ext cx="2090767" cy="914400"/>
          </a:xfrm>
          <a:prstGeom prst="ellipse">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5" name="Rounded Rectangle 24"/>
          <p:cNvSpPr/>
          <p:nvPr/>
        </p:nvSpPr>
        <p:spPr bwMode="auto">
          <a:xfrm>
            <a:off x="212254" y="1049609"/>
            <a:ext cx="8654903" cy="1191816"/>
          </a:xfrm>
          <a:prstGeom prst="roundRect">
            <a:avLst/>
          </a:prstGeom>
          <a:solidFill>
            <a:schemeClr val="accent2">
              <a:lumMod val="60000"/>
              <a:lumOff val="40000"/>
              <a:alpha val="50000"/>
            </a:schemeClr>
          </a:solidFill>
          <a:ln>
            <a:solidFill>
              <a:schemeClr val="accent2">
                <a:lumMod val="60000"/>
                <a:lumOff val="40000"/>
              </a:schemeClr>
            </a:solidFill>
          </a:ln>
        </p:spPr>
        <p:txBody>
          <a:bodyPr wrap="square" rtlCol="0">
            <a:spAutoFit/>
          </a:bodyPr>
          <a:lstStyle/>
          <a:p>
            <a:r>
              <a:rPr lang="en-US" sz="1600" b="1" dirty="0"/>
              <a:t>Problem 1</a:t>
            </a:r>
            <a:r>
              <a:rPr lang="en-US" sz="1600" b="1" dirty="0" smtClean="0"/>
              <a:t>: New mission requires location information that can be trusted. Baseline application uses a location provider that is commercial grade. Components that provide more accurate and authenticated location information can be found. How to modify the baseline code to work with trusted location provider?</a:t>
            </a:r>
            <a:r>
              <a:rPr lang="en-US" sz="1600" dirty="0" smtClean="0"/>
              <a:t>  </a:t>
            </a:r>
            <a:endParaRPr lang="en-US" sz="1600" dirty="0"/>
          </a:p>
        </p:txBody>
      </p:sp>
      <p:sp>
        <p:nvSpPr>
          <p:cNvPr id="4" name="Title 3"/>
          <p:cNvSpPr>
            <a:spLocks noGrp="1"/>
          </p:cNvSpPr>
          <p:nvPr>
            <p:ph type="title"/>
          </p:nvPr>
        </p:nvSpPr>
        <p:spPr>
          <a:xfrm>
            <a:off x="333375" y="174625"/>
            <a:ext cx="7433238" cy="553998"/>
          </a:xfrm>
        </p:spPr>
        <p:txBody>
          <a:bodyPr/>
          <a:lstStyle/>
          <a:p>
            <a:r>
              <a:rPr lang="en-US" dirty="0" smtClean="0"/>
              <a:t>CP 1: Respond to </a:t>
            </a:r>
            <a:r>
              <a:rPr lang="en-US" dirty="0" smtClean="0"/>
              <a:t>Mission </a:t>
            </a:r>
            <a:r>
              <a:rPr lang="en-US" dirty="0"/>
              <a:t>R</a:t>
            </a:r>
            <a:r>
              <a:rPr lang="en-US" dirty="0" smtClean="0"/>
              <a:t>equirement </a:t>
            </a:r>
            <a:r>
              <a:rPr lang="en-US" dirty="0"/>
              <a:t>C</a:t>
            </a:r>
            <a:r>
              <a:rPr lang="en-US" dirty="0" smtClean="0"/>
              <a:t>hanges </a:t>
            </a:r>
            <a:endParaRPr lang="en-US" dirty="0"/>
          </a:p>
        </p:txBody>
      </p:sp>
      <p:sp>
        <p:nvSpPr>
          <p:cNvPr id="12" name="TextBox 11"/>
          <p:cNvSpPr txBox="1"/>
          <p:nvPr/>
        </p:nvSpPr>
        <p:spPr>
          <a:xfrm>
            <a:off x="1578259" y="2627023"/>
            <a:ext cx="1850226" cy="674031"/>
          </a:xfrm>
          <a:prstGeom prst="rect">
            <a:avLst/>
          </a:prstGeom>
          <a:noFill/>
        </p:spPr>
        <p:txBody>
          <a:bodyPr wrap="square" rtlCol="0">
            <a:spAutoFit/>
          </a:bodyPr>
          <a:lstStyle/>
          <a:p>
            <a:pPr>
              <a:lnSpc>
                <a:spcPct val="90000"/>
              </a:lnSpc>
              <a:spcBef>
                <a:spcPts val="0"/>
              </a:spcBef>
            </a:pPr>
            <a:r>
              <a:rPr lang="en-US" sz="1400" dirty="0" smtClean="0">
                <a:latin typeface="Arial Narrow" panose="020B0606020202030204" pitchFamily="34" charset="0"/>
              </a:rPr>
              <a:t>: Commercial Grade</a:t>
            </a:r>
          </a:p>
          <a:p>
            <a:pPr>
              <a:lnSpc>
                <a:spcPct val="90000"/>
              </a:lnSpc>
              <a:spcBef>
                <a:spcPts val="0"/>
              </a:spcBef>
            </a:pPr>
            <a:r>
              <a:rPr lang="en-US" sz="1400" dirty="0" smtClean="0">
                <a:latin typeface="Arial Narrow" panose="020B0606020202030204" pitchFamily="34" charset="0"/>
              </a:rPr>
              <a:t>: Accuracy &lt;Low&gt;</a:t>
            </a:r>
          </a:p>
          <a:p>
            <a:pPr>
              <a:lnSpc>
                <a:spcPct val="90000"/>
              </a:lnSpc>
              <a:spcBef>
                <a:spcPts val="0"/>
              </a:spcBef>
            </a:pPr>
            <a:r>
              <a:rPr lang="en-US" sz="1400" dirty="0" smtClean="0">
                <a:latin typeface="Arial Narrow" panose="020B0606020202030204" pitchFamily="34" charset="0"/>
              </a:rPr>
              <a:t>: Untrusted</a:t>
            </a:r>
            <a:endParaRPr lang="en-US" sz="1400" dirty="0">
              <a:latin typeface="Arial Narrow" panose="020B0606020202030204"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5795721" y="3828292"/>
            <a:ext cx="1042272" cy="1042272"/>
          </a:xfrm>
          <a:prstGeom prst="rect">
            <a:avLst/>
          </a:prstGeom>
        </p:spPr>
      </p:pic>
      <p:grpSp>
        <p:nvGrpSpPr>
          <p:cNvPr id="16" name="Group 15"/>
          <p:cNvGrpSpPr/>
          <p:nvPr/>
        </p:nvGrpSpPr>
        <p:grpSpPr>
          <a:xfrm>
            <a:off x="564440" y="3706757"/>
            <a:ext cx="2709701" cy="1846754"/>
            <a:chOff x="564441" y="3954781"/>
            <a:chExt cx="1911028" cy="1451250"/>
          </a:xfrm>
        </p:grpSpPr>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40285" y="4220729"/>
              <a:ext cx="1135184" cy="1185302"/>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64441" y="3954781"/>
              <a:ext cx="1023594" cy="1265649"/>
            </a:xfrm>
            <a:prstGeom prst="rect">
              <a:avLst/>
            </a:prstGeom>
          </p:spPr>
        </p:pic>
      </p:gr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16281" y="4000620"/>
            <a:ext cx="1055665" cy="999865"/>
          </a:xfrm>
          <a:prstGeom prst="rect">
            <a:avLst/>
          </a:prstGeom>
        </p:spPr>
      </p:pic>
      <p:sp>
        <p:nvSpPr>
          <p:cNvPr id="13" name="TextBox 12"/>
          <p:cNvSpPr txBox="1"/>
          <p:nvPr/>
        </p:nvSpPr>
        <p:spPr>
          <a:xfrm>
            <a:off x="867144" y="4102260"/>
            <a:ext cx="1024467" cy="523220"/>
          </a:xfrm>
          <a:prstGeom prst="rect">
            <a:avLst/>
          </a:prstGeom>
          <a:noFill/>
        </p:spPr>
        <p:txBody>
          <a:bodyPr wrap="square" rtlCol="0">
            <a:spAutoFit/>
          </a:bodyPr>
          <a:lstStyle/>
          <a:p>
            <a:r>
              <a:rPr lang="en-US" sz="1400" b="1" dirty="0" smtClean="0">
                <a:solidFill>
                  <a:schemeClr val="bg1"/>
                </a:solidFill>
                <a:latin typeface="Arial Narrow" panose="020B0606020202030204" pitchFamily="34" charset="0"/>
              </a:rPr>
              <a:t>Rest of the Program</a:t>
            </a:r>
            <a:endParaRPr lang="en-US" sz="1400" b="1" dirty="0">
              <a:solidFill>
                <a:schemeClr val="bg1"/>
              </a:solidFill>
              <a:latin typeface="Arial Narrow" panose="020B0606020202030204" pitchFamily="34" charset="0"/>
            </a:endParaRPr>
          </a:p>
        </p:txBody>
      </p:sp>
      <p:sp>
        <p:nvSpPr>
          <p:cNvPr id="10" name="TextBox 9"/>
          <p:cNvSpPr txBox="1"/>
          <p:nvPr/>
        </p:nvSpPr>
        <p:spPr>
          <a:xfrm>
            <a:off x="2033770" y="4363870"/>
            <a:ext cx="871131" cy="523220"/>
          </a:xfrm>
          <a:prstGeom prst="rect">
            <a:avLst/>
          </a:prstGeom>
          <a:noFill/>
        </p:spPr>
        <p:txBody>
          <a:bodyPr wrap="square" rtlCol="0">
            <a:spAutoFit/>
          </a:bodyPr>
          <a:lstStyle/>
          <a:p>
            <a:r>
              <a:rPr lang="en-US" sz="1400" b="1" dirty="0" smtClean="0">
                <a:solidFill>
                  <a:schemeClr val="bg1"/>
                </a:solidFill>
                <a:latin typeface="Arial Narrow" panose="020B0606020202030204" pitchFamily="34" charset="0"/>
              </a:rPr>
              <a:t>Location Provider</a:t>
            </a:r>
            <a:endParaRPr lang="en-US" sz="1400" b="1" dirty="0">
              <a:solidFill>
                <a:schemeClr val="bg1"/>
              </a:solidFill>
              <a:latin typeface="Arial Narrow" panose="020B0606020202030204" pitchFamily="34" charset="0"/>
            </a:endParaRPr>
          </a:p>
        </p:txBody>
      </p:sp>
      <p:sp>
        <p:nvSpPr>
          <p:cNvPr id="19" name="TextBox 18"/>
          <p:cNvSpPr txBox="1"/>
          <p:nvPr/>
        </p:nvSpPr>
        <p:spPr>
          <a:xfrm>
            <a:off x="5605522" y="2855085"/>
            <a:ext cx="1455004" cy="674031"/>
          </a:xfrm>
          <a:prstGeom prst="rect">
            <a:avLst/>
          </a:prstGeom>
          <a:noFill/>
        </p:spPr>
        <p:txBody>
          <a:bodyPr wrap="square" rtlCol="0">
            <a:spAutoFit/>
          </a:bodyPr>
          <a:lstStyle/>
          <a:p>
            <a:pPr>
              <a:lnSpc>
                <a:spcPct val="90000"/>
              </a:lnSpc>
              <a:spcBef>
                <a:spcPts val="0"/>
              </a:spcBef>
            </a:pPr>
            <a:r>
              <a:rPr lang="en-US" sz="1400" dirty="0" smtClean="0">
                <a:latin typeface="Arial Narrow" panose="020B0606020202030204" pitchFamily="34" charset="0"/>
              </a:rPr>
              <a:t>: Military Grade</a:t>
            </a:r>
          </a:p>
          <a:p>
            <a:pPr>
              <a:lnSpc>
                <a:spcPct val="90000"/>
              </a:lnSpc>
              <a:spcBef>
                <a:spcPts val="0"/>
              </a:spcBef>
            </a:pPr>
            <a:r>
              <a:rPr lang="en-US" sz="1400" dirty="0" smtClean="0">
                <a:latin typeface="Arial Narrow" panose="020B0606020202030204" pitchFamily="34" charset="0"/>
              </a:rPr>
              <a:t>: Accuracy &lt;High&gt;</a:t>
            </a:r>
          </a:p>
          <a:p>
            <a:pPr>
              <a:lnSpc>
                <a:spcPct val="90000"/>
              </a:lnSpc>
              <a:spcBef>
                <a:spcPts val="0"/>
              </a:spcBef>
            </a:pPr>
            <a:r>
              <a:rPr lang="en-US" sz="1400" dirty="0" smtClean="0">
                <a:latin typeface="Arial Narrow" panose="020B0606020202030204" pitchFamily="34" charset="0"/>
              </a:rPr>
              <a:t>: </a:t>
            </a:r>
            <a:r>
              <a:rPr lang="en-US" sz="1400" dirty="0">
                <a:latin typeface="Arial Narrow" panose="020B0606020202030204" pitchFamily="34" charset="0"/>
              </a:rPr>
              <a:t>T</a:t>
            </a:r>
            <a:r>
              <a:rPr lang="en-US" sz="1400" dirty="0" smtClean="0">
                <a:latin typeface="Arial Narrow" panose="020B0606020202030204" pitchFamily="34" charset="0"/>
              </a:rPr>
              <a:t>rusted</a:t>
            </a:r>
            <a:endParaRPr lang="en-US" sz="1400" dirty="0">
              <a:latin typeface="Arial Narrow" panose="020B0606020202030204" pitchFamily="34" charset="0"/>
            </a:endParaRPr>
          </a:p>
        </p:txBody>
      </p:sp>
      <p:sp>
        <p:nvSpPr>
          <p:cNvPr id="20" name="TextBox 19"/>
          <p:cNvSpPr txBox="1"/>
          <p:nvPr/>
        </p:nvSpPr>
        <p:spPr>
          <a:xfrm>
            <a:off x="7250520" y="2908315"/>
            <a:ext cx="1510023" cy="480131"/>
          </a:xfrm>
          <a:prstGeom prst="rect">
            <a:avLst/>
          </a:prstGeom>
          <a:noFill/>
        </p:spPr>
        <p:txBody>
          <a:bodyPr wrap="square" rtlCol="0">
            <a:spAutoFit/>
          </a:bodyPr>
          <a:lstStyle/>
          <a:p>
            <a:pPr>
              <a:lnSpc>
                <a:spcPct val="90000"/>
              </a:lnSpc>
              <a:spcBef>
                <a:spcPts val="0"/>
              </a:spcBef>
            </a:pPr>
            <a:r>
              <a:rPr lang="en-US" sz="1400" dirty="0" smtClean="0">
                <a:latin typeface="Arial Narrow" panose="020B0606020202030204" pitchFamily="34" charset="0"/>
              </a:rPr>
              <a:t>: Commercial Grade</a:t>
            </a:r>
          </a:p>
          <a:p>
            <a:pPr>
              <a:lnSpc>
                <a:spcPct val="90000"/>
              </a:lnSpc>
              <a:spcBef>
                <a:spcPts val="0"/>
              </a:spcBef>
            </a:pPr>
            <a:r>
              <a:rPr lang="en-US" sz="1400" dirty="0" smtClean="0">
                <a:latin typeface="Arial Narrow" panose="020B0606020202030204" pitchFamily="34" charset="0"/>
              </a:rPr>
              <a:t>: Accuracy &lt;High&gt;</a:t>
            </a:r>
          </a:p>
        </p:txBody>
      </p:sp>
      <p:sp>
        <p:nvSpPr>
          <p:cNvPr id="21" name="TextBox 20"/>
          <p:cNvSpPr txBox="1"/>
          <p:nvPr/>
        </p:nvSpPr>
        <p:spPr>
          <a:xfrm>
            <a:off x="838365" y="5451350"/>
            <a:ext cx="1919761" cy="369332"/>
          </a:xfrm>
          <a:prstGeom prst="rect">
            <a:avLst/>
          </a:prstGeom>
          <a:noFill/>
        </p:spPr>
        <p:txBody>
          <a:bodyPr wrap="square" rtlCol="0">
            <a:spAutoFit/>
          </a:bodyPr>
          <a:lstStyle/>
          <a:p>
            <a:r>
              <a:rPr lang="en-US" sz="1800" dirty="0" smtClean="0">
                <a:latin typeface="Arial Narrow" panose="020B0606020202030204" pitchFamily="34" charset="0"/>
              </a:rPr>
              <a:t>Current application </a:t>
            </a:r>
            <a:endParaRPr lang="en-US" sz="1800" dirty="0">
              <a:latin typeface="Arial Narrow" panose="020B0606020202030204" pitchFamily="34" charset="0"/>
            </a:endParaRPr>
          </a:p>
        </p:txBody>
      </p:sp>
      <p:cxnSp>
        <p:nvCxnSpPr>
          <p:cNvPr id="22" name="Straight Connector 21"/>
          <p:cNvCxnSpPr>
            <a:stCxn id="6" idx="0"/>
            <a:endCxn id="17" idx="3"/>
          </p:cNvCxnSpPr>
          <p:nvPr/>
        </p:nvCxnSpPr>
        <p:spPr bwMode="auto">
          <a:xfrm flipH="1" flipV="1">
            <a:off x="1578259" y="3276500"/>
            <a:ext cx="891077" cy="768683"/>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24" name="Straight Connector 23"/>
          <p:cNvCxnSpPr/>
          <p:nvPr/>
        </p:nvCxnSpPr>
        <p:spPr bwMode="auto">
          <a:xfrm flipV="1">
            <a:off x="2758126" y="3340137"/>
            <a:ext cx="55084" cy="705046"/>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flipH="1" flipV="1">
            <a:off x="5614906" y="3388447"/>
            <a:ext cx="613829" cy="579893"/>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32" name="Straight Connector 31"/>
          <p:cNvCxnSpPr>
            <a:endCxn id="19" idx="3"/>
          </p:cNvCxnSpPr>
          <p:nvPr/>
        </p:nvCxnSpPr>
        <p:spPr bwMode="auto">
          <a:xfrm flipV="1">
            <a:off x="6568397" y="3192101"/>
            <a:ext cx="492129" cy="723010"/>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39" name="Straight Connector 38"/>
          <p:cNvCxnSpPr/>
          <p:nvPr/>
        </p:nvCxnSpPr>
        <p:spPr bwMode="auto">
          <a:xfrm flipV="1">
            <a:off x="7291271" y="3313967"/>
            <a:ext cx="1" cy="686653"/>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40" name="Straight Connector 39"/>
          <p:cNvCxnSpPr>
            <a:endCxn id="30" idx="5"/>
          </p:cNvCxnSpPr>
          <p:nvPr/>
        </p:nvCxnSpPr>
        <p:spPr bwMode="auto">
          <a:xfrm flipV="1">
            <a:off x="7905101" y="3424789"/>
            <a:ext cx="716678" cy="620396"/>
          </a:xfrm>
          <a:prstGeom prst="line">
            <a:avLst/>
          </a:prstGeom>
          <a:solidFill>
            <a:srgbClr val="5CA1FB"/>
          </a:solidFill>
          <a:ln w="3175" cap="flat" cmpd="sng" algn="ctr">
            <a:solidFill>
              <a:schemeClr val="tx1"/>
            </a:solidFill>
            <a:prstDash val="solid"/>
            <a:round/>
            <a:headEnd type="none" w="med" len="med"/>
            <a:tailEnd type="none" w="med" len="med"/>
          </a:ln>
          <a:effectLst/>
        </p:spPr>
      </p:cxnSp>
      <p:sp>
        <p:nvSpPr>
          <p:cNvPr id="45" name="Down Arrow Callout 44"/>
          <p:cNvSpPr/>
          <p:nvPr/>
        </p:nvSpPr>
        <p:spPr bwMode="auto">
          <a:xfrm>
            <a:off x="3509110" y="2574534"/>
            <a:ext cx="1797893" cy="1403932"/>
          </a:xfrm>
          <a:prstGeom prst="downArrowCallout">
            <a:avLst/>
          </a:prstGeom>
          <a:solidFill>
            <a:schemeClr val="accent2">
              <a:lumMod val="40000"/>
              <a:lumOff val="6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80000"/>
              </a:lnSpc>
              <a:spcBef>
                <a:spcPts val="0"/>
              </a:spcBef>
              <a:spcAft>
                <a:spcPct val="0"/>
              </a:spcAft>
              <a:buClrTx/>
              <a:buSzTx/>
              <a:buFontTx/>
              <a:buNone/>
              <a:tabLst/>
            </a:pPr>
            <a:r>
              <a:rPr lang="en-US" sz="1600" dirty="0" smtClean="0">
                <a:ea typeface="ＭＳ Ｐゴシック" pitchFamily="1" charset="-128"/>
              </a:rPr>
              <a:t>Change request:</a:t>
            </a:r>
          </a:p>
          <a:p>
            <a:pPr marL="0" marR="0" indent="0" algn="ctr" defTabSz="914400" rtl="0" eaLnBrk="1" fontAlgn="base" latinLnBrk="0" hangingPunct="1">
              <a:lnSpc>
                <a:spcPct val="80000"/>
              </a:lnSpc>
              <a:spcBef>
                <a:spcPts val="0"/>
              </a:spcBef>
              <a:spcAft>
                <a:spcPct val="0"/>
              </a:spcAft>
              <a:buClrTx/>
              <a:buSzTx/>
              <a:buFontTx/>
              <a:buNone/>
              <a:tabLst/>
            </a:pPr>
            <a:r>
              <a:rPr lang="en-US" sz="1600" dirty="0" smtClean="0">
                <a:ea typeface="ＭＳ Ｐゴシック" pitchFamily="1" charset="-128"/>
              </a:rPr>
              <a:t>Mission n</a:t>
            </a:r>
            <a:r>
              <a:rPr kumimoji="0" lang="en-US" sz="1600" i="0" u="none" strike="noStrike" cap="none" normalizeH="0" baseline="0" dirty="0" smtClean="0">
                <a:ln>
                  <a:noFill/>
                </a:ln>
                <a:solidFill>
                  <a:schemeClr val="tx1"/>
                </a:solidFill>
                <a:effectLst/>
                <a:latin typeface="Arial" charset="0"/>
                <a:ea typeface="ＭＳ Ｐゴシック" pitchFamily="1" charset="-128"/>
              </a:rPr>
              <a:t>eeds</a:t>
            </a:r>
            <a:r>
              <a:rPr kumimoji="0" lang="en-US" sz="1600" i="0" u="none" strike="noStrike" cap="none" normalizeH="0" dirty="0" smtClean="0">
                <a:ln>
                  <a:noFill/>
                </a:ln>
                <a:solidFill>
                  <a:schemeClr val="tx1"/>
                </a:solidFill>
                <a:effectLst/>
                <a:latin typeface="Arial" charset="0"/>
                <a:ea typeface="ＭＳ Ｐゴシック" pitchFamily="1" charset="-128"/>
              </a:rPr>
              <a:t> </a:t>
            </a:r>
          </a:p>
          <a:p>
            <a:pPr marL="0" marR="0" indent="0" algn="ctr" defTabSz="914400" rtl="0" eaLnBrk="1" fontAlgn="base" latinLnBrk="0" hangingPunct="1">
              <a:lnSpc>
                <a:spcPct val="80000"/>
              </a:lnSpc>
              <a:spcBef>
                <a:spcPts val="0"/>
              </a:spcBef>
              <a:spcAft>
                <a:spcPct val="0"/>
              </a:spcAft>
              <a:buClrTx/>
              <a:buSzTx/>
              <a:buFontTx/>
              <a:buNone/>
              <a:tabLst/>
            </a:pPr>
            <a:r>
              <a:rPr kumimoji="0" lang="en-US" sz="1600" i="0" u="none" strike="noStrike" cap="none" normalizeH="0" dirty="0" smtClean="0">
                <a:ln>
                  <a:noFill/>
                </a:ln>
                <a:solidFill>
                  <a:schemeClr val="tx1"/>
                </a:solidFill>
                <a:effectLst/>
                <a:latin typeface="Arial" charset="0"/>
                <a:ea typeface="ＭＳ Ｐゴシック" pitchFamily="1" charset="-128"/>
              </a:rPr>
              <a:t>Accurate and </a:t>
            </a:r>
          </a:p>
          <a:p>
            <a:pPr marL="0" marR="0" indent="0" algn="ctr" defTabSz="914400" rtl="0" eaLnBrk="1" fontAlgn="base" latinLnBrk="0" hangingPunct="1">
              <a:lnSpc>
                <a:spcPct val="80000"/>
              </a:lnSpc>
              <a:spcBef>
                <a:spcPts val="0"/>
              </a:spcBef>
              <a:spcAft>
                <a:spcPct val="0"/>
              </a:spcAft>
              <a:buClrTx/>
              <a:buSzTx/>
              <a:buFontTx/>
              <a:buNone/>
              <a:tabLst/>
            </a:pPr>
            <a:r>
              <a:rPr kumimoji="0" lang="en-US" sz="1600" i="0" u="none" strike="noStrike" cap="none" normalizeH="0" dirty="0" smtClean="0">
                <a:ln>
                  <a:noFill/>
                </a:ln>
                <a:solidFill>
                  <a:schemeClr val="tx1"/>
                </a:solidFill>
                <a:effectLst/>
                <a:latin typeface="Arial" charset="0"/>
                <a:ea typeface="ＭＳ Ｐゴシック" pitchFamily="1" charset="-128"/>
              </a:rPr>
              <a:t>trusted location</a:t>
            </a:r>
            <a:endParaRPr kumimoji="0" lang="en-US" sz="1600" i="0" u="none" strike="noStrike" cap="none" normalizeH="0" baseline="0" dirty="0" smtClean="0">
              <a:ln>
                <a:noFill/>
              </a:ln>
              <a:solidFill>
                <a:schemeClr val="tx1"/>
              </a:solidFill>
              <a:effectLst/>
              <a:latin typeface="Arial" charset="0"/>
              <a:ea typeface="ＭＳ Ｐゴシック" pitchFamily="1" charset="-128"/>
            </a:endParaRPr>
          </a:p>
        </p:txBody>
      </p:sp>
      <p:sp>
        <p:nvSpPr>
          <p:cNvPr id="48" name="TextBox 47"/>
          <p:cNvSpPr txBox="1"/>
          <p:nvPr/>
        </p:nvSpPr>
        <p:spPr>
          <a:xfrm>
            <a:off x="3227836" y="5592728"/>
            <a:ext cx="5258939" cy="590931"/>
          </a:xfrm>
          <a:prstGeom prst="rect">
            <a:avLst/>
          </a:prstGeom>
          <a:noFill/>
        </p:spPr>
        <p:txBody>
          <a:bodyPr wrap="square" rtlCol="0">
            <a:spAutoFit/>
          </a:bodyPr>
          <a:lstStyle/>
          <a:p>
            <a:pPr>
              <a:lnSpc>
                <a:spcPct val="90000"/>
              </a:lnSpc>
              <a:spcBef>
                <a:spcPts val="0"/>
              </a:spcBef>
            </a:pPr>
            <a:r>
              <a:rPr lang="en-US" sz="1800" i="1" dirty="0" smtClean="0">
                <a:latin typeface="Arial Narrow" panose="020B0606020202030204" pitchFamily="34" charset="0"/>
              </a:rPr>
              <a:t>Shapes do not imply exact signature match: some code massaging may still be needed to compile and run</a:t>
            </a:r>
            <a:endParaRPr lang="en-US" sz="1800" i="1" dirty="0">
              <a:latin typeface="Arial Narrow" panose="020B0606020202030204" pitchFamily="34" charset="0"/>
            </a:endParaRPr>
          </a:p>
        </p:txBody>
      </p:sp>
      <p:sp>
        <p:nvSpPr>
          <p:cNvPr id="49" name="TextBox 48"/>
          <p:cNvSpPr txBox="1"/>
          <p:nvPr/>
        </p:nvSpPr>
        <p:spPr>
          <a:xfrm>
            <a:off x="5212709" y="5046980"/>
            <a:ext cx="3851142" cy="369332"/>
          </a:xfrm>
          <a:prstGeom prst="rect">
            <a:avLst/>
          </a:prstGeom>
          <a:noFill/>
        </p:spPr>
        <p:txBody>
          <a:bodyPr wrap="square" rtlCol="0">
            <a:spAutoFit/>
          </a:bodyPr>
          <a:lstStyle/>
          <a:p>
            <a:r>
              <a:rPr lang="en-US" sz="1800" dirty="0" smtClean="0">
                <a:latin typeface="Arial Narrow" panose="020B0606020202030204" pitchFamily="34" charset="0"/>
              </a:rPr>
              <a:t>Available components (analyzed, modeled) </a:t>
            </a:r>
            <a:endParaRPr lang="en-US" sz="1800" dirty="0">
              <a:latin typeface="Arial Narrow" panose="020B0606020202030204" pitchFamily="34" charset="0"/>
            </a:endParaRPr>
          </a:p>
        </p:txBody>
      </p:sp>
      <p:pic>
        <p:nvPicPr>
          <p:cNvPr id="51" name="Picture 5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5400000">
            <a:off x="8140825" y="3936039"/>
            <a:ext cx="913117" cy="855661"/>
          </a:xfrm>
          <a:prstGeom prst="rect">
            <a:avLst/>
          </a:prstGeom>
        </p:spPr>
      </p:pic>
      <p:sp>
        <p:nvSpPr>
          <p:cNvPr id="2" name="Slide Number Placeholder 1"/>
          <p:cNvSpPr>
            <a:spLocks noGrp="1"/>
          </p:cNvSpPr>
          <p:nvPr>
            <p:ph type="sldNum" sz="quarter" idx="12"/>
          </p:nvPr>
        </p:nvSpPr>
        <p:spPr/>
        <p:txBody>
          <a:bodyPr/>
          <a:lstStyle/>
          <a:p>
            <a:fld id="{5163728A-5C6C-4DC9-ACFF-9E47917C1905}" type="slidenum">
              <a:rPr lang="en-US" smtClean="0"/>
              <a:pPr/>
              <a:t>16</a:t>
            </a:fld>
            <a:endParaRPr lang="en-US"/>
          </a:p>
        </p:txBody>
      </p:sp>
    </p:spTree>
    <p:extLst>
      <p:ext uri="{BB962C8B-B14F-4D97-AF65-F5344CB8AC3E}">
        <p14:creationId xmlns:p14="http://schemas.microsoft.com/office/powerpoint/2010/main" val="2881656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4825841" y="4928307"/>
            <a:ext cx="4130871" cy="1367130"/>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6" name="TextBox 15"/>
          <p:cNvSpPr txBox="1"/>
          <p:nvPr/>
        </p:nvSpPr>
        <p:spPr>
          <a:xfrm>
            <a:off x="246973" y="1060407"/>
            <a:ext cx="8709739" cy="1569660"/>
          </a:xfrm>
          <a:prstGeom prst="rect">
            <a:avLst/>
          </a:prstGeom>
          <a:solidFill>
            <a:srgbClr val="60C077">
              <a:alpha val="50000"/>
            </a:srgbClr>
          </a:solidFill>
          <a:ln>
            <a:solidFill>
              <a:srgbClr val="60C077"/>
            </a:solid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1600" b="1" dirty="0" smtClean="0">
                <a:solidFill>
                  <a:schemeClr val="tx1"/>
                </a:solidFill>
              </a:rPr>
              <a:t>Solution:</a:t>
            </a:r>
            <a:r>
              <a:rPr lang="en-US" sz="1600" dirty="0" smtClean="0">
                <a:solidFill>
                  <a:schemeClr val="tx1"/>
                </a:solidFill>
              </a:rPr>
              <a:t>  Represent relevant semantics of the location providers and the use of the location provider in the application. Infer resource dependency and resource usage of location providers and augment the models. Identify candidate location providers that offer the desired properties. Substitute the existing location provider, managing any differences in signature (the function names and argument order may be different) and functional dependencies (initialization, imports, etc.). Evaluate resource usage, build and test.</a:t>
            </a:r>
            <a:endParaRPr lang="en-US" sz="1600" dirty="0">
              <a:solidFill>
                <a:schemeClr val="tx1"/>
              </a:solidFill>
            </a:endParaRPr>
          </a:p>
        </p:txBody>
      </p:sp>
      <p:sp>
        <p:nvSpPr>
          <p:cNvPr id="31" name="Title 3"/>
          <p:cNvSpPr>
            <a:spLocks noGrp="1"/>
          </p:cNvSpPr>
          <p:nvPr>
            <p:ph type="title"/>
          </p:nvPr>
        </p:nvSpPr>
        <p:spPr>
          <a:xfrm>
            <a:off x="304799" y="65013"/>
            <a:ext cx="7507015" cy="825736"/>
          </a:xfrm>
        </p:spPr>
        <p:txBody>
          <a:bodyPr/>
          <a:lstStyle/>
          <a:p>
            <a:r>
              <a:rPr lang="en-US" dirty="0" smtClean="0"/>
              <a:t>CP1: Substitute and Massage the Code</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5295898">
            <a:off x="2416713" y="2722999"/>
            <a:ext cx="1327320" cy="1327320"/>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80284">
            <a:off x="2032756" y="4463198"/>
            <a:ext cx="1609610" cy="1508328"/>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57883" y="3181469"/>
            <a:ext cx="1451383" cy="1610572"/>
          </a:xfrm>
          <a:prstGeom prst="rect">
            <a:avLst/>
          </a:prstGeom>
        </p:spPr>
      </p:pic>
      <p:sp>
        <p:nvSpPr>
          <p:cNvPr id="13" name="TextBox 12"/>
          <p:cNvSpPr txBox="1"/>
          <p:nvPr/>
        </p:nvSpPr>
        <p:spPr>
          <a:xfrm>
            <a:off x="896640" y="3541528"/>
            <a:ext cx="1024467" cy="738664"/>
          </a:xfrm>
          <a:prstGeom prst="rect">
            <a:avLst/>
          </a:prstGeom>
          <a:noFill/>
        </p:spPr>
        <p:txBody>
          <a:bodyPr wrap="square" rtlCol="0">
            <a:spAutoFit/>
          </a:bodyPr>
          <a:lstStyle/>
          <a:p>
            <a:r>
              <a:rPr lang="en-US" sz="1400" b="1" dirty="0" smtClean="0">
                <a:solidFill>
                  <a:schemeClr val="bg1"/>
                </a:solidFill>
                <a:latin typeface="Arial Narrow" panose="020B0606020202030204" pitchFamily="34" charset="0"/>
              </a:rPr>
              <a:t>Rest of </a:t>
            </a:r>
          </a:p>
          <a:p>
            <a:r>
              <a:rPr lang="en-US" sz="1400" b="1" dirty="0" smtClean="0">
                <a:solidFill>
                  <a:schemeClr val="bg1"/>
                </a:solidFill>
                <a:latin typeface="Arial Narrow" panose="020B0606020202030204" pitchFamily="34" charset="0"/>
              </a:rPr>
              <a:t>the Program</a:t>
            </a:r>
            <a:endParaRPr lang="en-US" sz="1400" b="1" dirty="0">
              <a:solidFill>
                <a:schemeClr val="bg1"/>
              </a:solidFill>
              <a:latin typeface="Arial Narrow" panose="020B0606020202030204" pitchFamily="34" charset="0"/>
            </a:endParaRPr>
          </a:p>
        </p:txBody>
      </p:sp>
      <p:sp>
        <p:nvSpPr>
          <p:cNvPr id="14" name="TextBox 13"/>
          <p:cNvSpPr txBox="1"/>
          <p:nvPr/>
        </p:nvSpPr>
        <p:spPr>
          <a:xfrm rot="2080284">
            <a:off x="2498925" y="4864725"/>
            <a:ext cx="871131" cy="523220"/>
          </a:xfrm>
          <a:prstGeom prst="rect">
            <a:avLst/>
          </a:prstGeom>
          <a:noFill/>
        </p:spPr>
        <p:txBody>
          <a:bodyPr wrap="square" rtlCol="0">
            <a:spAutoFit/>
          </a:bodyPr>
          <a:lstStyle/>
          <a:p>
            <a:r>
              <a:rPr lang="en-US" sz="1400" b="1" dirty="0" smtClean="0">
                <a:solidFill>
                  <a:schemeClr val="bg1"/>
                </a:solidFill>
                <a:latin typeface="Arial Narrow" panose="020B0606020202030204" pitchFamily="34" charset="0"/>
              </a:rPr>
              <a:t>Location Provider</a:t>
            </a:r>
            <a:endParaRPr lang="en-US" sz="1400" b="1" dirty="0">
              <a:solidFill>
                <a:schemeClr val="bg1"/>
              </a:solidFill>
              <a:latin typeface="Arial Narrow" panose="020B0606020202030204" pitchFamily="34" charset="0"/>
            </a:endParaRPr>
          </a:p>
        </p:txBody>
      </p:sp>
      <p:sp>
        <p:nvSpPr>
          <p:cNvPr id="3" name="Down Arrow 2"/>
          <p:cNvSpPr/>
          <p:nvPr/>
        </p:nvSpPr>
        <p:spPr bwMode="auto">
          <a:xfrm rot="3420000">
            <a:off x="2101909" y="3748379"/>
            <a:ext cx="213306" cy="383458"/>
          </a:xfrm>
          <a:prstGeom prst="downArrow">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7" name="Down Arrow 16"/>
          <p:cNvSpPr/>
          <p:nvPr/>
        </p:nvSpPr>
        <p:spPr bwMode="auto">
          <a:xfrm rot="-3300000">
            <a:off x="1790670" y="4851879"/>
            <a:ext cx="213306" cy="383458"/>
          </a:xfrm>
          <a:prstGeom prst="downArrow">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4" name="Down Arrow 3"/>
          <p:cNvSpPr/>
          <p:nvPr/>
        </p:nvSpPr>
        <p:spPr bwMode="auto">
          <a:xfrm rot="16200000">
            <a:off x="4452901" y="3545849"/>
            <a:ext cx="286801" cy="687579"/>
          </a:xfrm>
          <a:prstGeom prst="downArrow">
            <a:avLst/>
          </a:prstGeom>
          <a:solidFill>
            <a:schemeClr val="bg1">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6368081" y="2872736"/>
            <a:ext cx="1554622" cy="1498672"/>
          </a:xfrm>
          <a:prstGeom prst="rect">
            <a:avLst/>
          </a:prstGeom>
        </p:spPr>
      </p:pic>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349712" y="2844761"/>
            <a:ext cx="1451383" cy="1610572"/>
          </a:xfrm>
          <a:prstGeom prst="rect">
            <a:avLst/>
          </a:prstGeom>
        </p:spPr>
      </p:pic>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6574583" y="5051791"/>
            <a:ext cx="913117" cy="855661"/>
          </a:xfrm>
          <a:prstGeom prst="rect">
            <a:avLst/>
          </a:prstGeom>
        </p:spPr>
      </p:pic>
      <p:pic>
        <p:nvPicPr>
          <p:cNvPr id="22" name="Picture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61557" y="5159459"/>
            <a:ext cx="849603" cy="804695"/>
          </a:xfrm>
          <a:prstGeom prst="rect">
            <a:avLst/>
          </a:prstGeom>
        </p:spPr>
      </p:pic>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6200000">
            <a:off x="5680515" y="5069515"/>
            <a:ext cx="820211" cy="820211"/>
          </a:xfrm>
          <a:prstGeom prst="rect">
            <a:avLst/>
          </a:prstGeom>
        </p:spPr>
      </p:pic>
      <p:sp>
        <p:nvSpPr>
          <p:cNvPr id="24" name="TextBox 23"/>
          <p:cNvSpPr txBox="1"/>
          <p:nvPr/>
        </p:nvSpPr>
        <p:spPr>
          <a:xfrm>
            <a:off x="5653461" y="4396181"/>
            <a:ext cx="1919761" cy="369332"/>
          </a:xfrm>
          <a:prstGeom prst="rect">
            <a:avLst/>
          </a:prstGeom>
          <a:noFill/>
        </p:spPr>
        <p:txBody>
          <a:bodyPr wrap="square" rtlCol="0">
            <a:spAutoFit/>
          </a:bodyPr>
          <a:lstStyle/>
          <a:p>
            <a:r>
              <a:rPr lang="en-US" sz="1800" dirty="0" smtClean="0">
                <a:latin typeface="Arial Narrow" panose="020B0606020202030204" pitchFamily="34" charset="0"/>
              </a:rPr>
              <a:t>Mutated application </a:t>
            </a:r>
            <a:endParaRPr lang="en-US" sz="1800" dirty="0">
              <a:latin typeface="Arial Narrow" panose="020B0606020202030204" pitchFamily="34" charset="0"/>
            </a:endParaRPr>
          </a:p>
        </p:txBody>
      </p:sp>
      <p:sp>
        <p:nvSpPr>
          <p:cNvPr id="25" name="TextBox 24"/>
          <p:cNvSpPr txBox="1"/>
          <p:nvPr/>
        </p:nvSpPr>
        <p:spPr>
          <a:xfrm>
            <a:off x="4965705" y="5926104"/>
            <a:ext cx="3851142" cy="369332"/>
          </a:xfrm>
          <a:prstGeom prst="rect">
            <a:avLst/>
          </a:prstGeom>
          <a:noFill/>
        </p:spPr>
        <p:txBody>
          <a:bodyPr wrap="square" rtlCol="0">
            <a:spAutoFit/>
          </a:bodyPr>
          <a:lstStyle/>
          <a:p>
            <a:r>
              <a:rPr lang="en-US" sz="1800" dirty="0" smtClean="0">
                <a:latin typeface="Arial Narrow" panose="020B0606020202030204" pitchFamily="34" charset="0"/>
              </a:rPr>
              <a:t>Available components (analyzed, modeled) </a:t>
            </a:r>
            <a:endParaRPr lang="en-US" sz="1800" dirty="0">
              <a:latin typeface="Arial Narrow" panose="020B0606020202030204" pitchFamily="34" charset="0"/>
            </a:endParaRPr>
          </a:p>
        </p:txBody>
      </p:sp>
      <p:sp>
        <p:nvSpPr>
          <p:cNvPr id="2" name="Slide Number Placeholder 1"/>
          <p:cNvSpPr>
            <a:spLocks noGrp="1"/>
          </p:cNvSpPr>
          <p:nvPr>
            <p:ph type="sldNum" sz="quarter" idx="12"/>
          </p:nvPr>
        </p:nvSpPr>
        <p:spPr/>
        <p:txBody>
          <a:bodyPr/>
          <a:lstStyle/>
          <a:p>
            <a:fld id="{5163728A-5C6C-4DC9-ACFF-9E47917C1905}" type="slidenum">
              <a:rPr lang="en-US" smtClean="0"/>
              <a:pPr/>
              <a:t>17</a:t>
            </a:fld>
            <a:endParaRPr lang="en-US"/>
          </a:p>
        </p:txBody>
      </p:sp>
    </p:spTree>
    <p:extLst>
      <p:ext uri="{BB962C8B-B14F-4D97-AF65-F5344CB8AC3E}">
        <p14:creationId xmlns:p14="http://schemas.microsoft.com/office/powerpoint/2010/main" val="32675106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6028932" y="3182753"/>
            <a:ext cx="2935270" cy="2416858"/>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3" name="Cloud 12"/>
          <p:cNvSpPr/>
          <p:nvPr/>
        </p:nvSpPr>
        <p:spPr bwMode="auto">
          <a:xfrm>
            <a:off x="1108249" y="3577974"/>
            <a:ext cx="1596980" cy="1281918"/>
          </a:xfrm>
          <a:prstGeom prst="cloud">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5" name="Rounded Rectangle 24"/>
          <p:cNvSpPr/>
          <p:nvPr/>
        </p:nvSpPr>
        <p:spPr bwMode="auto">
          <a:xfrm>
            <a:off x="223974" y="1362649"/>
            <a:ext cx="8654903" cy="1191816"/>
          </a:xfrm>
          <a:prstGeom prst="roundRect">
            <a:avLst/>
          </a:prstGeom>
          <a:solidFill>
            <a:schemeClr val="accent2">
              <a:lumMod val="60000"/>
              <a:lumOff val="40000"/>
              <a:alpha val="50000"/>
            </a:schemeClr>
          </a:solidFill>
          <a:ln>
            <a:solidFill>
              <a:schemeClr val="accent2">
                <a:lumMod val="60000"/>
                <a:lumOff val="40000"/>
              </a:schemeClr>
            </a:solidFill>
          </a:ln>
        </p:spPr>
        <p:txBody>
          <a:bodyPr wrap="square" rtlCol="0">
            <a:spAutoFit/>
          </a:bodyPr>
          <a:lstStyle/>
          <a:p>
            <a:r>
              <a:rPr lang="en-US" sz="1600" b="1" dirty="0"/>
              <a:t>Problem 2</a:t>
            </a:r>
            <a:r>
              <a:rPr lang="en-US" sz="1600" b="1" dirty="0" smtClean="0"/>
              <a:t>:</a:t>
            </a:r>
            <a:r>
              <a:rPr lang="en-US" sz="1600" dirty="0" smtClean="0"/>
              <a:t> New mission is in a bandwidth restricted environment. The new mission handles the same SA data as the baseline (images), but has a different number of clients publishing at a different rate from the baseline (which was 1 publisher and 1 subscriber). How to modify the baseline so that the new variant provides acceptable performance?</a:t>
            </a:r>
            <a:endParaRPr lang="en-US" sz="1600" dirty="0"/>
          </a:p>
        </p:txBody>
      </p:sp>
      <p:sp>
        <p:nvSpPr>
          <p:cNvPr id="4" name="Title 3"/>
          <p:cNvSpPr>
            <a:spLocks noGrp="1"/>
          </p:cNvSpPr>
          <p:nvPr>
            <p:ph type="title"/>
          </p:nvPr>
        </p:nvSpPr>
        <p:spPr>
          <a:xfrm>
            <a:off x="333375" y="174625"/>
            <a:ext cx="8153400" cy="553998"/>
          </a:xfrm>
        </p:spPr>
        <p:txBody>
          <a:bodyPr/>
          <a:lstStyle/>
          <a:p>
            <a:r>
              <a:rPr lang="en-US" dirty="0" smtClean="0"/>
              <a:t>CP 2: Respond to </a:t>
            </a:r>
            <a:r>
              <a:rPr lang="en-US" dirty="0" smtClean="0"/>
              <a:t>Mission </a:t>
            </a:r>
            <a:r>
              <a:rPr lang="en-US" dirty="0"/>
              <a:t>R</a:t>
            </a:r>
            <a:r>
              <a:rPr lang="en-US" dirty="0" smtClean="0"/>
              <a:t>equirement </a:t>
            </a:r>
            <a:r>
              <a:rPr lang="en-US" dirty="0" smtClean="0"/>
              <a:t/>
            </a:r>
            <a:br>
              <a:rPr lang="en-US" dirty="0" smtClean="0"/>
            </a:br>
            <a:r>
              <a:rPr lang="en-US" dirty="0" smtClean="0"/>
              <a:t>and </a:t>
            </a:r>
            <a:r>
              <a:rPr lang="en-US" dirty="0" smtClean="0"/>
              <a:t>Target </a:t>
            </a:r>
            <a:r>
              <a:rPr lang="en-US" dirty="0"/>
              <a:t>E</a:t>
            </a:r>
            <a:r>
              <a:rPr lang="en-US" dirty="0" smtClean="0"/>
              <a:t>nvironment </a:t>
            </a:r>
            <a:r>
              <a:rPr lang="en-US" dirty="0"/>
              <a:t>C</a:t>
            </a:r>
            <a:r>
              <a:rPr lang="en-US" dirty="0" smtClean="0"/>
              <a:t>hange</a:t>
            </a:r>
            <a:endParaRPr lang="en-US" dirty="0"/>
          </a:p>
        </p:txBody>
      </p:sp>
      <p:sp>
        <p:nvSpPr>
          <p:cNvPr id="2" name="Rectangle 1"/>
          <p:cNvSpPr/>
          <p:nvPr/>
        </p:nvSpPr>
        <p:spPr bwMode="auto">
          <a:xfrm>
            <a:off x="548017" y="3546247"/>
            <a:ext cx="734096" cy="656823"/>
          </a:xfrm>
          <a:prstGeom prst="rect">
            <a:avLst/>
          </a:prstGeom>
          <a:solidFill>
            <a:srgbClr val="FF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8" name="Rectangle 7"/>
          <p:cNvSpPr/>
          <p:nvPr/>
        </p:nvSpPr>
        <p:spPr bwMode="auto">
          <a:xfrm>
            <a:off x="548017" y="4203069"/>
            <a:ext cx="734096" cy="656823"/>
          </a:xfrm>
          <a:prstGeom prst="rect">
            <a:avLst/>
          </a:prstGeom>
          <a:solidFill>
            <a:srgbClr val="FFFF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9" name="Rectangle 8"/>
          <p:cNvSpPr/>
          <p:nvPr/>
        </p:nvSpPr>
        <p:spPr bwMode="auto">
          <a:xfrm>
            <a:off x="1282113" y="4203069"/>
            <a:ext cx="734096" cy="656823"/>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3" name="Isosceles Triangle 2"/>
          <p:cNvSpPr/>
          <p:nvPr/>
        </p:nvSpPr>
        <p:spPr bwMode="auto">
          <a:xfrm>
            <a:off x="8230105" y="3287310"/>
            <a:ext cx="734096" cy="656821"/>
          </a:xfrm>
          <a:prstGeom prst="triangle">
            <a:avLst>
              <a:gd name="adj" fmla="val 1"/>
            </a:avLst>
          </a:prstGeom>
          <a:solidFill>
            <a:srgbClr val="AE7612"/>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1" name="Isosceles Triangle 10"/>
          <p:cNvSpPr/>
          <p:nvPr/>
        </p:nvSpPr>
        <p:spPr bwMode="auto">
          <a:xfrm>
            <a:off x="6538297" y="3312277"/>
            <a:ext cx="734096" cy="656821"/>
          </a:xfrm>
          <a:prstGeom prst="triangle">
            <a:avLst>
              <a:gd name="adj" fmla="val 1"/>
            </a:avLst>
          </a:prstGeom>
          <a:solidFill>
            <a:schemeClr val="accent5">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2" name="Isosceles Triangle 11"/>
          <p:cNvSpPr/>
          <p:nvPr/>
        </p:nvSpPr>
        <p:spPr bwMode="auto">
          <a:xfrm>
            <a:off x="7423911" y="3287495"/>
            <a:ext cx="734096" cy="656821"/>
          </a:xfrm>
          <a:prstGeom prst="triangle">
            <a:avLst>
              <a:gd name="adj" fmla="val 1"/>
            </a:avLst>
          </a:prstGeom>
          <a:solidFill>
            <a:schemeClr val="accent6"/>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6" name="Diamond 5"/>
          <p:cNvSpPr/>
          <p:nvPr/>
        </p:nvSpPr>
        <p:spPr bwMode="auto">
          <a:xfrm>
            <a:off x="6437955" y="4467027"/>
            <a:ext cx="925132" cy="837131"/>
          </a:xfrm>
          <a:prstGeom prst="diamond">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0" name="Regular Pentagon 9"/>
          <p:cNvSpPr/>
          <p:nvPr/>
        </p:nvSpPr>
        <p:spPr bwMode="auto">
          <a:xfrm>
            <a:off x="7508867" y="4458232"/>
            <a:ext cx="837127" cy="701902"/>
          </a:xfrm>
          <a:prstGeom prst="pentagon">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5" name="Rectangle 14"/>
          <p:cNvSpPr/>
          <p:nvPr/>
        </p:nvSpPr>
        <p:spPr bwMode="auto">
          <a:xfrm>
            <a:off x="1281174" y="3546247"/>
            <a:ext cx="734096" cy="656823"/>
          </a:xfrm>
          <a:prstGeom prst="rect">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6" name="TextBox 15"/>
          <p:cNvSpPr txBox="1"/>
          <p:nvPr/>
        </p:nvSpPr>
        <p:spPr>
          <a:xfrm>
            <a:off x="321293" y="5048645"/>
            <a:ext cx="1919761" cy="369332"/>
          </a:xfrm>
          <a:prstGeom prst="rect">
            <a:avLst/>
          </a:prstGeom>
          <a:noFill/>
        </p:spPr>
        <p:txBody>
          <a:bodyPr wrap="square" rtlCol="0">
            <a:spAutoFit/>
          </a:bodyPr>
          <a:lstStyle/>
          <a:p>
            <a:r>
              <a:rPr lang="en-US" sz="1800" dirty="0" smtClean="0">
                <a:latin typeface="Arial Narrow" panose="020B0606020202030204" pitchFamily="34" charset="0"/>
              </a:rPr>
              <a:t>Current application </a:t>
            </a:r>
            <a:endParaRPr lang="en-US" sz="1800" dirty="0">
              <a:latin typeface="Arial Narrow" panose="020B0606020202030204" pitchFamily="34" charset="0"/>
            </a:endParaRPr>
          </a:p>
        </p:txBody>
      </p:sp>
      <p:sp>
        <p:nvSpPr>
          <p:cNvPr id="17" name="TextBox 16"/>
          <p:cNvSpPr txBox="1"/>
          <p:nvPr/>
        </p:nvSpPr>
        <p:spPr>
          <a:xfrm>
            <a:off x="6486132" y="5230279"/>
            <a:ext cx="2145543" cy="369332"/>
          </a:xfrm>
          <a:prstGeom prst="rect">
            <a:avLst/>
          </a:prstGeom>
          <a:noFill/>
        </p:spPr>
        <p:txBody>
          <a:bodyPr wrap="square" rtlCol="0">
            <a:spAutoFit/>
          </a:bodyPr>
          <a:lstStyle/>
          <a:p>
            <a:r>
              <a:rPr lang="en-US" sz="1800" dirty="0" smtClean="0">
                <a:latin typeface="Arial Narrow" panose="020B0606020202030204" pitchFamily="34" charset="0"/>
              </a:rPr>
              <a:t>Other image producers </a:t>
            </a:r>
            <a:endParaRPr lang="en-US" sz="1800" dirty="0">
              <a:latin typeface="Arial Narrow" panose="020B0606020202030204" pitchFamily="34" charset="0"/>
            </a:endParaRPr>
          </a:p>
        </p:txBody>
      </p:sp>
      <p:sp>
        <p:nvSpPr>
          <p:cNvPr id="18" name="TextBox 17"/>
          <p:cNvSpPr txBox="1"/>
          <p:nvPr/>
        </p:nvSpPr>
        <p:spPr>
          <a:xfrm>
            <a:off x="6309700" y="4068632"/>
            <a:ext cx="2145543" cy="369332"/>
          </a:xfrm>
          <a:prstGeom prst="rect">
            <a:avLst/>
          </a:prstGeom>
          <a:noFill/>
        </p:spPr>
        <p:txBody>
          <a:bodyPr wrap="square" rtlCol="0">
            <a:spAutoFit/>
          </a:bodyPr>
          <a:lstStyle/>
          <a:p>
            <a:r>
              <a:rPr lang="en-US" sz="1800" dirty="0">
                <a:latin typeface="Arial Narrow" panose="020B0606020202030204" pitchFamily="34" charset="0"/>
              </a:rPr>
              <a:t>I</a:t>
            </a:r>
            <a:r>
              <a:rPr lang="en-US" sz="1800" dirty="0" smtClean="0">
                <a:latin typeface="Arial Narrow" panose="020B0606020202030204" pitchFamily="34" charset="0"/>
              </a:rPr>
              <a:t>mage transformers</a:t>
            </a:r>
            <a:endParaRPr lang="en-US" sz="1800" dirty="0">
              <a:latin typeface="Arial Narrow" panose="020B0606020202030204" pitchFamily="34" charset="0"/>
            </a:endParaRPr>
          </a:p>
        </p:txBody>
      </p:sp>
      <p:sp>
        <p:nvSpPr>
          <p:cNvPr id="19" name="TextBox 18"/>
          <p:cNvSpPr txBox="1"/>
          <p:nvPr/>
        </p:nvSpPr>
        <p:spPr>
          <a:xfrm>
            <a:off x="1235159" y="3584509"/>
            <a:ext cx="826126" cy="523220"/>
          </a:xfrm>
          <a:prstGeom prst="rect">
            <a:avLst/>
          </a:prstGeom>
          <a:noFill/>
        </p:spPr>
        <p:txBody>
          <a:bodyPr wrap="square" rtlCol="0">
            <a:spAutoFit/>
          </a:bodyPr>
          <a:lstStyle/>
          <a:p>
            <a:pPr algn="ctr"/>
            <a:r>
              <a:rPr lang="en-US" sz="1400" b="1" dirty="0" smtClean="0">
                <a:solidFill>
                  <a:schemeClr val="bg1"/>
                </a:solidFill>
                <a:latin typeface="Arial Narrow" panose="020B0606020202030204" pitchFamily="34" charset="0"/>
              </a:rPr>
              <a:t>Image Producer </a:t>
            </a:r>
            <a:endParaRPr lang="en-US" sz="1400" b="1" dirty="0">
              <a:solidFill>
                <a:schemeClr val="bg1"/>
              </a:solidFill>
              <a:latin typeface="Arial Narrow" panose="020B0606020202030204" pitchFamily="34" charset="0"/>
            </a:endParaRPr>
          </a:p>
        </p:txBody>
      </p:sp>
      <p:sp>
        <p:nvSpPr>
          <p:cNvPr id="21" name="TextBox 20"/>
          <p:cNvSpPr txBox="1"/>
          <p:nvPr/>
        </p:nvSpPr>
        <p:spPr>
          <a:xfrm>
            <a:off x="1532038" y="3040537"/>
            <a:ext cx="1919761" cy="369332"/>
          </a:xfrm>
          <a:prstGeom prst="rect">
            <a:avLst/>
          </a:prstGeom>
          <a:noFill/>
        </p:spPr>
        <p:txBody>
          <a:bodyPr wrap="square" rtlCol="0">
            <a:spAutoFit/>
          </a:bodyPr>
          <a:lstStyle/>
          <a:p>
            <a:r>
              <a:rPr lang="en-US" sz="1800" dirty="0" smtClean="0">
                <a:latin typeface="Arial Narrow" panose="020B0606020202030204" pitchFamily="34" charset="0"/>
              </a:rPr>
              <a:t> Bandwidth footprint</a:t>
            </a:r>
            <a:endParaRPr lang="en-US" sz="1800" dirty="0">
              <a:latin typeface="Arial Narrow" panose="020B0606020202030204" pitchFamily="34" charset="0"/>
            </a:endParaRPr>
          </a:p>
        </p:txBody>
      </p:sp>
      <p:cxnSp>
        <p:nvCxnSpPr>
          <p:cNvPr id="22" name="Straight Connector 21"/>
          <p:cNvCxnSpPr/>
          <p:nvPr/>
        </p:nvCxnSpPr>
        <p:spPr bwMode="auto">
          <a:xfrm flipH="1">
            <a:off x="2491918" y="3404139"/>
            <a:ext cx="347730" cy="153055"/>
          </a:xfrm>
          <a:prstGeom prst="line">
            <a:avLst/>
          </a:prstGeom>
          <a:solidFill>
            <a:srgbClr val="5CA1FB"/>
          </a:solidFill>
          <a:ln w="3175" cap="flat" cmpd="sng" algn="ctr">
            <a:solidFill>
              <a:schemeClr val="tx1"/>
            </a:solidFill>
            <a:prstDash val="solid"/>
            <a:round/>
            <a:headEnd type="none" w="med" len="med"/>
            <a:tailEnd type="none" w="med" len="med"/>
          </a:ln>
          <a:effectLst/>
        </p:spPr>
      </p:cxnSp>
      <p:sp>
        <p:nvSpPr>
          <p:cNvPr id="26" name="Down Arrow Callout 25"/>
          <p:cNvSpPr/>
          <p:nvPr/>
        </p:nvSpPr>
        <p:spPr bwMode="auto">
          <a:xfrm>
            <a:off x="3433617" y="3182753"/>
            <a:ext cx="2455974" cy="1255211"/>
          </a:xfrm>
          <a:prstGeom prst="downArrowCallout">
            <a:avLst/>
          </a:prstGeom>
          <a:solidFill>
            <a:schemeClr val="accent2">
              <a:lumMod val="40000"/>
              <a:lumOff val="6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defTabSz="914400" rtl="0" eaLnBrk="1" fontAlgn="base" latinLnBrk="0" hangingPunct="1">
              <a:lnSpc>
                <a:spcPct val="80000"/>
              </a:lnSpc>
              <a:spcBef>
                <a:spcPts val="0"/>
              </a:spcBef>
              <a:spcAft>
                <a:spcPct val="0"/>
              </a:spcAft>
              <a:buClrTx/>
              <a:buSzTx/>
              <a:buFontTx/>
              <a:buNone/>
              <a:tabLst/>
            </a:pPr>
            <a:r>
              <a:rPr lang="en-US" sz="1600" dirty="0" smtClean="0">
                <a:ea typeface="ＭＳ Ｐゴシック" pitchFamily="1" charset="-128"/>
              </a:rPr>
              <a:t>  Change request: </a:t>
            </a:r>
          </a:p>
          <a:p>
            <a:pPr marL="457200" marR="0" indent="-285750" defTabSz="914400" rtl="0" eaLnBrk="1" fontAlgn="base" latinLnBrk="0" hangingPunct="1">
              <a:lnSpc>
                <a:spcPct val="80000"/>
              </a:lnSpc>
              <a:spcBef>
                <a:spcPts val="0"/>
              </a:spcBef>
              <a:spcAft>
                <a:spcPct val="0"/>
              </a:spcAft>
              <a:buClrTx/>
              <a:buSzTx/>
              <a:buFont typeface="Arial" panose="020B0604020202020204" pitchFamily="34" charset="0"/>
              <a:buChar char="•"/>
              <a:tabLst/>
            </a:pPr>
            <a:r>
              <a:rPr lang="en-US" sz="1600" dirty="0" smtClean="0">
                <a:ea typeface="ＭＳ Ｐゴシック" pitchFamily="1" charset="-128"/>
              </a:rPr>
              <a:t>Message frequency</a:t>
            </a:r>
          </a:p>
          <a:p>
            <a:pPr marL="457200" marR="0" indent="-285750" defTabSz="914400" rtl="0" eaLnBrk="1" fontAlgn="base" latinLnBrk="0" hangingPunct="1">
              <a:lnSpc>
                <a:spcPct val="80000"/>
              </a:lnSpc>
              <a:spcBef>
                <a:spcPts val="0"/>
              </a:spcBef>
              <a:spcAft>
                <a:spcPct val="0"/>
              </a:spcAft>
              <a:buClrTx/>
              <a:buSzTx/>
              <a:buFont typeface="Arial" panose="020B0604020202020204" pitchFamily="34" charset="0"/>
              <a:buChar char="•"/>
              <a:tabLst/>
            </a:pPr>
            <a:r>
              <a:rPr lang="en-US" sz="1600" dirty="0" smtClean="0">
                <a:ea typeface="ＭＳ Ｐゴシック" pitchFamily="1" charset="-128"/>
              </a:rPr>
              <a:t>Available bandwidth</a:t>
            </a:r>
          </a:p>
        </p:txBody>
      </p:sp>
      <p:sp>
        <p:nvSpPr>
          <p:cNvPr id="27" name="Cloud 26"/>
          <p:cNvSpPr/>
          <p:nvPr/>
        </p:nvSpPr>
        <p:spPr bwMode="auto">
          <a:xfrm>
            <a:off x="4347105" y="4590364"/>
            <a:ext cx="868067" cy="600803"/>
          </a:xfrm>
          <a:prstGeom prst="cloud">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pic>
        <p:nvPicPr>
          <p:cNvPr id="23" name="Picture 22"/>
          <p:cNvPicPr>
            <a:picLocks noChangeAspect="1"/>
          </p:cNvPicPr>
          <p:nvPr/>
        </p:nvPicPr>
        <p:blipFill>
          <a:blip r:embed="rId3"/>
          <a:stretch>
            <a:fillRect/>
          </a:stretch>
        </p:blipFill>
        <p:spPr>
          <a:xfrm>
            <a:off x="3265461" y="4531480"/>
            <a:ext cx="624444" cy="522790"/>
          </a:xfrm>
          <a:prstGeom prst="rect">
            <a:avLst/>
          </a:prstGeom>
        </p:spPr>
      </p:pic>
      <p:pic>
        <p:nvPicPr>
          <p:cNvPr id="29" name="Picture 28"/>
          <p:cNvPicPr>
            <a:picLocks noChangeAspect="1"/>
          </p:cNvPicPr>
          <p:nvPr/>
        </p:nvPicPr>
        <p:blipFill>
          <a:blip r:embed="rId3"/>
          <a:stretch>
            <a:fillRect/>
          </a:stretch>
        </p:blipFill>
        <p:spPr>
          <a:xfrm>
            <a:off x="3417861" y="4683880"/>
            <a:ext cx="624444" cy="522790"/>
          </a:xfrm>
          <a:prstGeom prst="rect">
            <a:avLst/>
          </a:prstGeom>
        </p:spPr>
      </p:pic>
      <p:pic>
        <p:nvPicPr>
          <p:cNvPr id="30" name="Picture 29"/>
          <p:cNvPicPr>
            <a:picLocks noChangeAspect="1"/>
          </p:cNvPicPr>
          <p:nvPr/>
        </p:nvPicPr>
        <p:blipFill>
          <a:blip r:embed="rId3"/>
          <a:stretch>
            <a:fillRect/>
          </a:stretch>
        </p:blipFill>
        <p:spPr>
          <a:xfrm>
            <a:off x="3570261" y="4836280"/>
            <a:ext cx="624444" cy="522790"/>
          </a:xfrm>
          <a:prstGeom prst="rect">
            <a:avLst/>
          </a:prstGeom>
        </p:spPr>
      </p:pic>
      <p:pic>
        <p:nvPicPr>
          <p:cNvPr id="31" name="Picture 30"/>
          <p:cNvPicPr>
            <a:picLocks noChangeAspect="1"/>
          </p:cNvPicPr>
          <p:nvPr/>
        </p:nvPicPr>
        <p:blipFill>
          <a:blip r:embed="rId3"/>
          <a:stretch>
            <a:fillRect/>
          </a:stretch>
        </p:blipFill>
        <p:spPr>
          <a:xfrm>
            <a:off x="3722661" y="4988680"/>
            <a:ext cx="624444" cy="522790"/>
          </a:xfrm>
          <a:prstGeom prst="rect">
            <a:avLst/>
          </a:prstGeom>
        </p:spPr>
      </p:pic>
      <p:sp>
        <p:nvSpPr>
          <p:cNvPr id="5" name="Slide Number Placeholder 4"/>
          <p:cNvSpPr>
            <a:spLocks noGrp="1"/>
          </p:cNvSpPr>
          <p:nvPr>
            <p:ph type="sldNum" sz="quarter" idx="12"/>
          </p:nvPr>
        </p:nvSpPr>
        <p:spPr/>
        <p:txBody>
          <a:bodyPr/>
          <a:lstStyle/>
          <a:p>
            <a:fld id="{5163728A-5C6C-4DC9-ACFF-9E47917C1905}" type="slidenum">
              <a:rPr lang="en-US" smtClean="0"/>
              <a:pPr/>
              <a:t>18</a:t>
            </a:fld>
            <a:endParaRPr lang="en-US"/>
          </a:p>
        </p:txBody>
      </p:sp>
    </p:spTree>
    <p:extLst>
      <p:ext uri="{BB962C8B-B14F-4D97-AF65-F5344CB8AC3E}">
        <p14:creationId xmlns:p14="http://schemas.microsoft.com/office/powerpoint/2010/main" val="21210854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213923" y="1110004"/>
            <a:ext cx="8709739" cy="2062103"/>
          </a:xfrm>
          <a:prstGeom prst="rect">
            <a:avLst/>
          </a:prstGeom>
          <a:solidFill>
            <a:srgbClr val="60C077">
              <a:alpha val="50000"/>
            </a:srgbClr>
          </a:solidFill>
          <a:ln>
            <a:solidFill>
              <a:srgbClr val="60C077"/>
            </a:solid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1600" b="1" dirty="0" smtClean="0">
                <a:solidFill>
                  <a:schemeClr val="tx1"/>
                </a:solidFill>
              </a:rPr>
              <a:t>Solution:</a:t>
            </a:r>
            <a:r>
              <a:rPr lang="en-US" sz="1600" dirty="0" smtClean="0">
                <a:solidFill>
                  <a:schemeClr val="tx1"/>
                </a:solidFill>
              </a:rPr>
              <a:t>  As before, semantic and resource specification is in the model space. Resource DSL type checking reveals that with the mission parameters (num. clients, publication size and frequency), the bandwidth requirement will exceed what is available. Further analyses of the models reveal:  </a:t>
            </a:r>
          </a:p>
          <a:p>
            <a:pPr marL="285750" indent="-285750">
              <a:buFont typeface="Arial" panose="020B0604020202020204" pitchFamily="34" charset="0"/>
              <a:buChar char="•"/>
            </a:pPr>
            <a:r>
              <a:rPr lang="en-US" sz="1600" dirty="0" smtClean="0">
                <a:solidFill>
                  <a:schemeClr val="tx1"/>
                </a:solidFill>
              </a:rPr>
              <a:t>The function that sends SA data uses bandwidth and amount of data put on the network is correlated to the SA data being sent</a:t>
            </a:r>
          </a:p>
          <a:p>
            <a:pPr marL="285750" indent="-285750">
              <a:buFont typeface="Arial" panose="020B0604020202020204" pitchFamily="34" charset="0"/>
              <a:buChar char="•"/>
            </a:pPr>
            <a:r>
              <a:rPr lang="en-US" sz="1600" dirty="0" smtClean="0">
                <a:solidFill>
                  <a:schemeClr val="tx1"/>
                </a:solidFill>
              </a:rPr>
              <a:t>Code exists that compresses objects or transforms images</a:t>
            </a:r>
          </a:p>
          <a:p>
            <a:r>
              <a:rPr lang="en-US" sz="1600" dirty="0" smtClean="0">
                <a:solidFill>
                  <a:schemeClr val="tx1"/>
                </a:solidFill>
              </a:rPr>
              <a:t>Compose compression or image transformation with SA data, and massage code to address syntax and functional dependency. Re-evaluate resource usage, build and test as before </a:t>
            </a:r>
            <a:endParaRPr lang="en-US" sz="1600" dirty="0">
              <a:solidFill>
                <a:schemeClr val="tx1"/>
              </a:solidFill>
            </a:endParaRPr>
          </a:p>
        </p:txBody>
      </p:sp>
      <p:sp>
        <p:nvSpPr>
          <p:cNvPr id="31" name="Title 3"/>
          <p:cNvSpPr>
            <a:spLocks noGrp="1"/>
          </p:cNvSpPr>
          <p:nvPr>
            <p:ph type="title"/>
          </p:nvPr>
        </p:nvSpPr>
        <p:spPr>
          <a:xfrm>
            <a:off x="304799" y="193675"/>
            <a:ext cx="7507015" cy="553998"/>
          </a:xfrm>
        </p:spPr>
        <p:txBody>
          <a:bodyPr/>
          <a:lstStyle/>
          <a:p>
            <a:r>
              <a:rPr lang="en-US" dirty="0" smtClean="0"/>
              <a:t>CP 2: Synthesize and </a:t>
            </a:r>
            <a:r>
              <a:rPr lang="en-US" dirty="0" smtClean="0"/>
              <a:t>Add </a:t>
            </a:r>
            <a:r>
              <a:rPr lang="en-US" dirty="0"/>
              <a:t>C</a:t>
            </a:r>
            <a:r>
              <a:rPr lang="en-US" dirty="0" smtClean="0"/>
              <a:t>ode </a:t>
            </a:r>
            <a:r>
              <a:rPr lang="en-US" dirty="0"/>
              <a:t>T</a:t>
            </a:r>
            <a:r>
              <a:rPr lang="en-US" dirty="0" smtClean="0"/>
              <a:t>hat </a:t>
            </a:r>
            <a:r>
              <a:rPr lang="en-US" dirty="0"/>
              <a:t>R</a:t>
            </a:r>
            <a:r>
              <a:rPr lang="en-US" dirty="0" smtClean="0"/>
              <a:t>elieves </a:t>
            </a:r>
            <a:r>
              <a:rPr lang="en-US" dirty="0" smtClean="0"/>
              <a:t>the </a:t>
            </a:r>
            <a:r>
              <a:rPr lang="en-US" dirty="0" smtClean="0"/>
              <a:t>Pressure </a:t>
            </a:r>
            <a:r>
              <a:rPr lang="en-US" dirty="0" smtClean="0"/>
              <a:t>on </a:t>
            </a:r>
            <a:r>
              <a:rPr lang="en-US" dirty="0" smtClean="0"/>
              <a:t>Bandwidth </a:t>
            </a:r>
            <a:endParaRPr lang="en-US" dirty="0"/>
          </a:p>
        </p:txBody>
      </p:sp>
      <p:grpSp>
        <p:nvGrpSpPr>
          <p:cNvPr id="63" name="Group 62"/>
          <p:cNvGrpSpPr/>
          <p:nvPr/>
        </p:nvGrpSpPr>
        <p:grpSpPr>
          <a:xfrm>
            <a:off x="6046663" y="3643486"/>
            <a:ext cx="3115218" cy="2170728"/>
            <a:chOff x="316598" y="3525374"/>
            <a:chExt cx="3115218" cy="2170728"/>
          </a:xfrm>
        </p:grpSpPr>
        <p:sp>
          <p:nvSpPr>
            <p:cNvPr id="9" name="Cloud 8"/>
            <p:cNvSpPr/>
            <p:nvPr/>
          </p:nvSpPr>
          <p:spPr bwMode="auto">
            <a:xfrm>
              <a:off x="1444158" y="4073435"/>
              <a:ext cx="869965" cy="366157"/>
            </a:xfrm>
            <a:prstGeom prst="cloud">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0" name="Rectangle 9"/>
            <p:cNvSpPr/>
            <p:nvPr/>
          </p:nvSpPr>
          <p:spPr bwMode="auto">
            <a:xfrm>
              <a:off x="617010" y="4031084"/>
              <a:ext cx="734096" cy="656823"/>
            </a:xfrm>
            <a:prstGeom prst="rect">
              <a:avLst/>
            </a:prstGeom>
            <a:solidFill>
              <a:srgbClr val="FF0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1" name="Rectangle 10"/>
            <p:cNvSpPr/>
            <p:nvPr/>
          </p:nvSpPr>
          <p:spPr bwMode="auto">
            <a:xfrm>
              <a:off x="617010" y="4687906"/>
              <a:ext cx="734096" cy="656823"/>
            </a:xfrm>
            <a:prstGeom prst="rect">
              <a:avLst/>
            </a:prstGeom>
            <a:solidFill>
              <a:srgbClr val="FFFF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2" name="Rectangle 11"/>
            <p:cNvSpPr/>
            <p:nvPr/>
          </p:nvSpPr>
          <p:spPr bwMode="auto">
            <a:xfrm>
              <a:off x="1262129" y="4687906"/>
              <a:ext cx="734096" cy="656823"/>
            </a:xfrm>
            <a:prstGeom prst="rect">
              <a:avLst/>
            </a:prstGeom>
            <a:solidFill>
              <a:schemeClr val="tx1"/>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9" name="Rectangle 18"/>
            <p:cNvSpPr/>
            <p:nvPr/>
          </p:nvSpPr>
          <p:spPr bwMode="auto">
            <a:xfrm>
              <a:off x="1261190" y="4031084"/>
              <a:ext cx="734096" cy="656823"/>
            </a:xfrm>
            <a:prstGeom prst="rect">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0" name="TextBox 19"/>
            <p:cNvSpPr txBox="1"/>
            <p:nvPr/>
          </p:nvSpPr>
          <p:spPr>
            <a:xfrm>
              <a:off x="316598" y="5326770"/>
              <a:ext cx="1919761" cy="369332"/>
            </a:xfrm>
            <a:prstGeom prst="rect">
              <a:avLst/>
            </a:prstGeom>
            <a:noFill/>
          </p:spPr>
          <p:txBody>
            <a:bodyPr wrap="square" rtlCol="0">
              <a:spAutoFit/>
            </a:bodyPr>
            <a:lstStyle/>
            <a:p>
              <a:r>
                <a:rPr lang="en-US" sz="1800" dirty="0" smtClean="0">
                  <a:latin typeface="Arial Narrow" panose="020B0606020202030204" pitchFamily="34" charset="0"/>
                </a:rPr>
                <a:t>Adapted application </a:t>
              </a:r>
              <a:endParaRPr lang="en-US" sz="1800" dirty="0">
                <a:latin typeface="Arial Narrow" panose="020B0606020202030204" pitchFamily="34" charset="0"/>
              </a:endParaRPr>
            </a:p>
          </p:txBody>
        </p:sp>
        <p:sp>
          <p:nvSpPr>
            <p:cNvPr id="24" name="TextBox 23"/>
            <p:cNvSpPr txBox="1"/>
            <p:nvPr/>
          </p:nvSpPr>
          <p:spPr>
            <a:xfrm>
              <a:off x="886482" y="3525374"/>
              <a:ext cx="2545334" cy="369332"/>
            </a:xfrm>
            <a:prstGeom prst="rect">
              <a:avLst/>
            </a:prstGeom>
            <a:noFill/>
          </p:spPr>
          <p:txBody>
            <a:bodyPr wrap="square" rtlCol="0">
              <a:spAutoFit/>
            </a:bodyPr>
            <a:lstStyle/>
            <a:p>
              <a:r>
                <a:rPr lang="en-US" sz="1800" dirty="0" smtClean="0">
                  <a:latin typeface="Arial Narrow" panose="020B0606020202030204" pitchFamily="34" charset="0"/>
                </a:rPr>
                <a:t> New bandwidth footprint</a:t>
              </a:r>
              <a:endParaRPr lang="en-US" sz="1800" dirty="0">
                <a:latin typeface="Arial Narrow" panose="020B0606020202030204" pitchFamily="34" charset="0"/>
              </a:endParaRPr>
            </a:p>
          </p:txBody>
        </p:sp>
        <p:cxnSp>
          <p:nvCxnSpPr>
            <p:cNvPr id="25" name="Straight Connector 24"/>
            <p:cNvCxnSpPr/>
            <p:nvPr/>
          </p:nvCxnSpPr>
          <p:spPr bwMode="auto">
            <a:xfrm flipH="1">
              <a:off x="2221070" y="3834124"/>
              <a:ext cx="347730" cy="153055"/>
            </a:xfrm>
            <a:prstGeom prst="line">
              <a:avLst/>
            </a:prstGeom>
            <a:solidFill>
              <a:srgbClr val="5CA1FB"/>
            </a:solidFill>
            <a:ln w="3175" cap="flat" cmpd="sng" algn="ctr">
              <a:solidFill>
                <a:schemeClr val="tx1"/>
              </a:solidFill>
              <a:prstDash val="solid"/>
              <a:round/>
              <a:headEnd type="none" w="med" len="med"/>
              <a:tailEnd type="none" w="med" len="med"/>
            </a:ln>
            <a:effectLst/>
          </p:spPr>
        </p:cxnSp>
        <p:sp>
          <p:nvSpPr>
            <p:cNvPr id="14" name="Isosceles Triangle 13"/>
            <p:cNvSpPr/>
            <p:nvPr/>
          </p:nvSpPr>
          <p:spPr bwMode="auto">
            <a:xfrm rot="10800000">
              <a:off x="1243675" y="4031080"/>
              <a:ext cx="734096" cy="690253"/>
            </a:xfrm>
            <a:prstGeom prst="triangle">
              <a:avLst>
                <a:gd name="adj" fmla="val 1"/>
              </a:avLst>
            </a:prstGeom>
            <a:solidFill>
              <a:schemeClr val="accent5">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grpSp>
        <p:nvGrpSpPr>
          <p:cNvPr id="62" name="Group 61"/>
          <p:cNvGrpSpPr/>
          <p:nvPr/>
        </p:nvGrpSpPr>
        <p:grpSpPr>
          <a:xfrm>
            <a:off x="47171" y="3486817"/>
            <a:ext cx="5555255" cy="2722130"/>
            <a:chOff x="3779544" y="3360224"/>
            <a:chExt cx="5555255" cy="2722130"/>
          </a:xfrm>
        </p:grpSpPr>
        <p:sp>
          <p:nvSpPr>
            <p:cNvPr id="45" name="Oval 44"/>
            <p:cNvSpPr/>
            <p:nvPr/>
          </p:nvSpPr>
          <p:spPr bwMode="auto">
            <a:xfrm>
              <a:off x="6374595" y="3360224"/>
              <a:ext cx="2455854" cy="800237"/>
            </a:xfrm>
            <a:prstGeom prst="ellipse">
              <a:avLst/>
            </a:prstGeom>
            <a:solidFill>
              <a:schemeClr val="accent6">
                <a:lumMod val="20000"/>
                <a:lumOff val="8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44" name="Oval 43"/>
            <p:cNvSpPr/>
            <p:nvPr/>
          </p:nvSpPr>
          <p:spPr bwMode="auto">
            <a:xfrm>
              <a:off x="3779544" y="3369733"/>
              <a:ext cx="2455854" cy="800237"/>
            </a:xfrm>
            <a:prstGeom prst="ellipse">
              <a:avLst/>
            </a:prstGeom>
            <a:solidFill>
              <a:schemeClr val="accent6">
                <a:lumMod val="20000"/>
                <a:lumOff val="8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23" name="TextBox 22"/>
            <p:cNvSpPr txBox="1"/>
            <p:nvPr/>
          </p:nvSpPr>
          <p:spPr>
            <a:xfrm>
              <a:off x="4198342" y="5454011"/>
              <a:ext cx="1616466" cy="523220"/>
            </a:xfrm>
            <a:prstGeom prst="rect">
              <a:avLst/>
            </a:prstGeom>
            <a:noFill/>
          </p:spPr>
          <p:txBody>
            <a:bodyPr wrap="square" rtlCol="0">
              <a:spAutoFit/>
            </a:bodyPr>
            <a:lstStyle/>
            <a:p>
              <a:pPr algn="ctr"/>
              <a:r>
                <a:rPr lang="en-US" sz="1400" b="1" dirty="0" smtClean="0">
                  <a:latin typeface="Arial Narrow" panose="020B0606020202030204" pitchFamily="34" charset="0"/>
                </a:rPr>
                <a:t>Composed Image Producer </a:t>
              </a:r>
              <a:endParaRPr lang="en-US" sz="1400" b="1" dirty="0">
                <a:latin typeface="Arial Narrow" panose="020B0606020202030204" pitchFamily="34" charset="0"/>
              </a:endParaRPr>
            </a:p>
          </p:txBody>
        </p:sp>
        <p:sp>
          <p:nvSpPr>
            <p:cNvPr id="33" name="Rectangle 32"/>
            <p:cNvSpPr/>
            <p:nvPr/>
          </p:nvSpPr>
          <p:spPr bwMode="auto">
            <a:xfrm>
              <a:off x="4340728" y="4439592"/>
              <a:ext cx="734096" cy="656823"/>
            </a:xfrm>
            <a:prstGeom prst="rect">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34" name="Isosceles Triangle 33"/>
            <p:cNvSpPr/>
            <p:nvPr/>
          </p:nvSpPr>
          <p:spPr bwMode="auto">
            <a:xfrm rot="10800000">
              <a:off x="7052279" y="4439592"/>
              <a:ext cx="734096" cy="690253"/>
            </a:xfrm>
            <a:prstGeom prst="triangle">
              <a:avLst>
                <a:gd name="adj" fmla="val 1"/>
              </a:avLst>
            </a:prstGeom>
            <a:solidFill>
              <a:schemeClr val="accent5">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35" name="Down Arrow 34"/>
            <p:cNvSpPr/>
            <p:nvPr/>
          </p:nvSpPr>
          <p:spPr bwMode="auto">
            <a:xfrm>
              <a:off x="6054897" y="4768003"/>
              <a:ext cx="253923" cy="336969"/>
            </a:xfrm>
            <a:prstGeom prst="downArrow">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nvGrpSpPr>
            <p:cNvPr id="3" name="Group 2"/>
            <p:cNvGrpSpPr/>
            <p:nvPr/>
          </p:nvGrpSpPr>
          <p:grpSpPr>
            <a:xfrm>
              <a:off x="5814810" y="5392101"/>
              <a:ext cx="734096" cy="690253"/>
              <a:chOff x="4546820" y="4965248"/>
              <a:chExt cx="734096" cy="690253"/>
            </a:xfrm>
          </p:grpSpPr>
          <p:sp>
            <p:nvSpPr>
              <p:cNvPr id="36" name="Rectangle 35"/>
              <p:cNvSpPr/>
              <p:nvPr/>
            </p:nvSpPr>
            <p:spPr bwMode="auto">
              <a:xfrm>
                <a:off x="4546820" y="4981964"/>
                <a:ext cx="734096" cy="656823"/>
              </a:xfrm>
              <a:prstGeom prst="rect">
                <a:avLst/>
              </a:prstGeom>
              <a:solidFill>
                <a:srgbClr val="00B05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37" name="Isosceles Triangle 36"/>
              <p:cNvSpPr/>
              <p:nvPr/>
            </p:nvSpPr>
            <p:spPr bwMode="auto">
              <a:xfrm rot="10800000">
                <a:off x="4546820" y="4965248"/>
                <a:ext cx="734096" cy="690253"/>
              </a:xfrm>
              <a:prstGeom prst="triangle">
                <a:avLst>
                  <a:gd name="adj" fmla="val 1"/>
                </a:avLst>
              </a:prstGeom>
              <a:solidFill>
                <a:schemeClr val="accent5">
                  <a:lumMod val="75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sp>
          <p:nvSpPr>
            <p:cNvPr id="2" name="Rectangle 1"/>
            <p:cNvSpPr/>
            <p:nvPr/>
          </p:nvSpPr>
          <p:spPr bwMode="auto">
            <a:xfrm>
              <a:off x="4060289" y="3587276"/>
              <a:ext cx="331406" cy="391422"/>
            </a:xfrm>
            <a:prstGeom prst="rect">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41" name="TextBox 40"/>
            <p:cNvSpPr txBox="1"/>
            <p:nvPr/>
          </p:nvSpPr>
          <p:spPr>
            <a:xfrm>
              <a:off x="4371323" y="3606932"/>
              <a:ext cx="1810536" cy="286232"/>
            </a:xfrm>
            <a:prstGeom prst="rect">
              <a:avLst/>
            </a:prstGeom>
            <a:noFill/>
          </p:spPr>
          <p:txBody>
            <a:bodyPr wrap="square" rtlCol="0">
              <a:spAutoFit/>
            </a:bodyPr>
            <a:lstStyle/>
            <a:p>
              <a:pPr>
                <a:lnSpc>
                  <a:spcPct val="90000"/>
                </a:lnSpc>
                <a:spcBef>
                  <a:spcPts val="0"/>
                </a:spcBef>
              </a:pPr>
              <a:r>
                <a:rPr lang="en-US" sz="1400" dirty="0" smtClean="0">
                  <a:latin typeface="Arial Narrow" panose="020B0606020202030204" pitchFamily="34" charset="0"/>
                  <a:sym typeface="Wingdings" panose="05000000000000000000" pitchFamily="2" charset="2"/>
                </a:rPr>
                <a:t>: Size of image produced </a:t>
              </a:r>
              <a:endParaRPr lang="en-US" sz="1400" dirty="0" smtClean="0">
                <a:latin typeface="Arial Narrow" panose="020B0606020202030204" pitchFamily="34" charset="0"/>
              </a:endParaRPr>
            </a:p>
          </p:txBody>
        </p:sp>
        <p:grpSp>
          <p:nvGrpSpPr>
            <p:cNvPr id="5" name="Group 4"/>
            <p:cNvGrpSpPr/>
            <p:nvPr/>
          </p:nvGrpSpPr>
          <p:grpSpPr>
            <a:xfrm>
              <a:off x="6704513" y="3595098"/>
              <a:ext cx="2630286" cy="406474"/>
              <a:chOff x="6386427" y="3572224"/>
              <a:chExt cx="2630286" cy="406474"/>
            </a:xfrm>
          </p:grpSpPr>
          <p:grpSp>
            <p:nvGrpSpPr>
              <p:cNvPr id="4" name="Group 3"/>
              <p:cNvGrpSpPr/>
              <p:nvPr/>
            </p:nvGrpSpPr>
            <p:grpSpPr>
              <a:xfrm>
                <a:off x="6386427" y="3587276"/>
                <a:ext cx="898009" cy="391422"/>
                <a:chOff x="5966430" y="3639658"/>
                <a:chExt cx="898009" cy="391422"/>
              </a:xfrm>
            </p:grpSpPr>
            <p:sp>
              <p:nvSpPr>
                <p:cNvPr id="38" name="TextBox 37"/>
                <p:cNvSpPr txBox="1"/>
                <p:nvPr/>
              </p:nvSpPr>
              <p:spPr>
                <a:xfrm>
                  <a:off x="6268489" y="3639658"/>
                  <a:ext cx="595950" cy="286232"/>
                </a:xfrm>
                <a:prstGeom prst="rect">
                  <a:avLst/>
                </a:prstGeom>
                <a:noFill/>
              </p:spPr>
              <p:txBody>
                <a:bodyPr wrap="square" rtlCol="0">
                  <a:spAutoFit/>
                </a:bodyPr>
                <a:lstStyle/>
                <a:p>
                  <a:pPr>
                    <a:lnSpc>
                      <a:spcPct val="90000"/>
                    </a:lnSpc>
                    <a:spcBef>
                      <a:spcPts val="0"/>
                    </a:spcBef>
                  </a:pPr>
                  <a:r>
                    <a:rPr lang="en-US" sz="1400" dirty="0" smtClean="0">
                      <a:latin typeface="Arial Narrow" panose="020B0606020202030204" pitchFamily="34" charset="0"/>
                      <a:sym typeface="Wingdings" panose="05000000000000000000" pitchFamily="2" charset="2"/>
                    </a:rPr>
                    <a:t> </a:t>
                  </a:r>
                  <a:endParaRPr lang="en-US" sz="1400" dirty="0" smtClean="0">
                    <a:latin typeface="Arial Narrow" panose="020B0606020202030204" pitchFamily="34" charset="0"/>
                  </a:endParaRPr>
                </a:p>
              </p:txBody>
            </p:sp>
            <p:sp>
              <p:nvSpPr>
                <p:cNvPr id="39" name="Rectangle 38"/>
                <p:cNvSpPr/>
                <p:nvPr/>
              </p:nvSpPr>
              <p:spPr bwMode="auto">
                <a:xfrm>
                  <a:off x="5966430" y="3639658"/>
                  <a:ext cx="331406" cy="391422"/>
                </a:xfrm>
                <a:prstGeom prst="rect">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40" name="Rectangle 39"/>
                <p:cNvSpPr/>
                <p:nvPr/>
              </p:nvSpPr>
              <p:spPr bwMode="auto">
                <a:xfrm>
                  <a:off x="6599895" y="3659314"/>
                  <a:ext cx="186285" cy="204329"/>
                </a:xfrm>
                <a:prstGeom prst="rect">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grpSp>
          <p:sp>
            <p:nvSpPr>
              <p:cNvPr id="43" name="TextBox 42"/>
              <p:cNvSpPr txBox="1"/>
              <p:nvPr/>
            </p:nvSpPr>
            <p:spPr>
              <a:xfrm>
                <a:off x="7206177" y="3572224"/>
                <a:ext cx="1810536" cy="286232"/>
              </a:xfrm>
              <a:prstGeom prst="rect">
                <a:avLst/>
              </a:prstGeom>
              <a:noFill/>
            </p:spPr>
            <p:txBody>
              <a:bodyPr wrap="square" rtlCol="0">
                <a:spAutoFit/>
              </a:bodyPr>
              <a:lstStyle/>
              <a:p>
                <a:pPr>
                  <a:lnSpc>
                    <a:spcPct val="90000"/>
                  </a:lnSpc>
                  <a:spcBef>
                    <a:spcPts val="0"/>
                  </a:spcBef>
                </a:pPr>
                <a:r>
                  <a:rPr lang="en-US" sz="1400" dirty="0" smtClean="0">
                    <a:latin typeface="Arial Narrow" panose="020B0606020202030204" pitchFamily="34" charset="0"/>
                    <a:sym typeface="Wingdings" panose="05000000000000000000" pitchFamily="2" charset="2"/>
                  </a:rPr>
                  <a:t>: Scale factor </a:t>
                </a:r>
                <a:endParaRPr lang="en-US" sz="1400" dirty="0" smtClean="0">
                  <a:latin typeface="Arial Narrow" panose="020B0606020202030204" pitchFamily="34" charset="0"/>
                </a:endParaRPr>
              </a:p>
            </p:txBody>
          </p:sp>
        </p:grpSp>
        <p:cxnSp>
          <p:nvCxnSpPr>
            <p:cNvPr id="47" name="Straight Connector 46"/>
            <p:cNvCxnSpPr>
              <a:stCxn id="44" idx="3"/>
            </p:cNvCxnSpPr>
            <p:nvPr/>
          </p:nvCxnSpPr>
          <p:spPr bwMode="auto">
            <a:xfrm>
              <a:off x="4139195" y="4052778"/>
              <a:ext cx="462647" cy="38681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50" name="Straight Connector 49"/>
            <p:cNvCxnSpPr/>
            <p:nvPr/>
          </p:nvCxnSpPr>
          <p:spPr bwMode="auto">
            <a:xfrm flipH="1">
              <a:off x="4949572" y="4130363"/>
              <a:ext cx="732032" cy="309229"/>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54" name="Straight Connector 53"/>
            <p:cNvCxnSpPr/>
            <p:nvPr/>
          </p:nvCxnSpPr>
          <p:spPr bwMode="auto">
            <a:xfrm>
              <a:off x="6792145" y="4048503"/>
              <a:ext cx="462647" cy="386814"/>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55" name="Straight Connector 54"/>
            <p:cNvCxnSpPr/>
            <p:nvPr/>
          </p:nvCxnSpPr>
          <p:spPr bwMode="auto">
            <a:xfrm flipH="1">
              <a:off x="7602522" y="4126088"/>
              <a:ext cx="732032" cy="309229"/>
            </a:xfrm>
            <a:prstGeom prst="line">
              <a:avLst/>
            </a:prstGeom>
            <a:solidFill>
              <a:srgbClr val="5CA1FB"/>
            </a:solidFill>
            <a:ln w="3175" cap="flat" cmpd="sng" algn="ctr">
              <a:solidFill>
                <a:schemeClr val="tx1"/>
              </a:solidFill>
              <a:prstDash val="solid"/>
              <a:round/>
              <a:headEnd type="none" w="med" len="med"/>
              <a:tailEnd type="none" w="med" len="med"/>
            </a:ln>
            <a:effectLst/>
          </p:spPr>
        </p:cxnSp>
        <p:sp>
          <p:nvSpPr>
            <p:cNvPr id="56" name="Oval 55"/>
            <p:cNvSpPr/>
            <p:nvPr/>
          </p:nvSpPr>
          <p:spPr bwMode="auto">
            <a:xfrm>
              <a:off x="6807499" y="5392101"/>
              <a:ext cx="2212790" cy="510713"/>
            </a:xfrm>
            <a:prstGeom prst="ellipse">
              <a:avLst/>
            </a:prstGeom>
            <a:solidFill>
              <a:schemeClr val="accent6">
                <a:lumMod val="20000"/>
                <a:lumOff val="80000"/>
              </a:schemeClr>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58" name="TextBox 57"/>
            <p:cNvSpPr txBox="1"/>
            <p:nvPr/>
          </p:nvSpPr>
          <p:spPr>
            <a:xfrm>
              <a:off x="7209753" y="5512479"/>
              <a:ext cx="1810536" cy="286232"/>
            </a:xfrm>
            <a:prstGeom prst="rect">
              <a:avLst/>
            </a:prstGeom>
            <a:noFill/>
          </p:spPr>
          <p:txBody>
            <a:bodyPr wrap="square" rtlCol="0">
              <a:spAutoFit/>
            </a:bodyPr>
            <a:lstStyle/>
            <a:p>
              <a:pPr>
                <a:lnSpc>
                  <a:spcPct val="90000"/>
                </a:lnSpc>
                <a:spcBef>
                  <a:spcPts val="0"/>
                </a:spcBef>
              </a:pPr>
              <a:r>
                <a:rPr lang="en-US" sz="1400" dirty="0" smtClean="0">
                  <a:latin typeface="Arial Narrow" panose="020B0606020202030204" pitchFamily="34" charset="0"/>
                  <a:sym typeface="Wingdings" panose="05000000000000000000" pitchFamily="2" charset="2"/>
                </a:rPr>
                <a:t>: Size of image produced </a:t>
              </a:r>
              <a:endParaRPr lang="en-US" sz="1400" dirty="0" smtClean="0">
                <a:latin typeface="Arial Narrow" panose="020B0606020202030204" pitchFamily="34" charset="0"/>
              </a:endParaRPr>
            </a:p>
          </p:txBody>
        </p:sp>
        <p:sp>
          <p:nvSpPr>
            <p:cNvPr id="59" name="Rectangle 58"/>
            <p:cNvSpPr/>
            <p:nvPr/>
          </p:nvSpPr>
          <p:spPr bwMode="auto">
            <a:xfrm>
              <a:off x="7023468" y="5553431"/>
              <a:ext cx="186285" cy="204329"/>
            </a:xfrm>
            <a:prstGeom prst="rect">
              <a:avLst/>
            </a:prstGeom>
            <a:solidFill>
              <a:schemeClr val="accent5"/>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60" name="Straight Connector 59"/>
            <p:cNvCxnSpPr>
              <a:endCxn id="56" idx="1"/>
            </p:cNvCxnSpPr>
            <p:nvPr/>
          </p:nvCxnSpPr>
          <p:spPr bwMode="auto">
            <a:xfrm flipV="1">
              <a:off x="6548906" y="5466893"/>
              <a:ext cx="582649" cy="66590"/>
            </a:xfrm>
            <a:prstGeom prst="line">
              <a:avLst/>
            </a:prstGeom>
            <a:solidFill>
              <a:srgbClr val="5CA1FB"/>
            </a:solidFill>
            <a:ln w="3175" cap="flat" cmpd="sng" algn="ctr">
              <a:solidFill>
                <a:schemeClr val="tx1"/>
              </a:solidFill>
              <a:prstDash val="solid"/>
              <a:round/>
              <a:headEnd type="none" w="med" len="med"/>
              <a:tailEnd type="none" w="med" len="med"/>
            </a:ln>
            <a:effectLst/>
          </p:spPr>
        </p:cxnSp>
        <p:cxnSp>
          <p:nvCxnSpPr>
            <p:cNvPr id="64" name="Straight Connector 63"/>
            <p:cNvCxnSpPr>
              <a:endCxn id="56" idx="3"/>
            </p:cNvCxnSpPr>
            <p:nvPr/>
          </p:nvCxnSpPr>
          <p:spPr bwMode="auto">
            <a:xfrm>
              <a:off x="6516174" y="5763030"/>
              <a:ext cx="615381" cy="64992"/>
            </a:xfrm>
            <a:prstGeom prst="line">
              <a:avLst/>
            </a:prstGeom>
            <a:solidFill>
              <a:srgbClr val="5CA1FB"/>
            </a:solidFill>
            <a:ln w="3175" cap="flat" cmpd="sng" algn="ctr">
              <a:solidFill>
                <a:schemeClr val="tx1"/>
              </a:solidFill>
              <a:prstDash val="solid"/>
              <a:round/>
              <a:headEnd type="none" w="med" len="med"/>
              <a:tailEnd type="none" w="med" len="med"/>
            </a:ln>
            <a:effectLst/>
          </p:spPr>
        </p:cxnSp>
      </p:grpSp>
      <p:cxnSp>
        <p:nvCxnSpPr>
          <p:cNvPr id="66" name="Curved Connector 65"/>
          <p:cNvCxnSpPr>
            <a:stCxn id="36" idx="2"/>
            <a:endCxn id="14" idx="1"/>
          </p:cNvCxnSpPr>
          <p:nvPr/>
        </p:nvCxnSpPr>
        <p:spPr bwMode="auto">
          <a:xfrm rot="5400000" flipH="1" flipV="1">
            <a:off x="4229700" y="2714102"/>
            <a:ext cx="1697915" cy="5258347"/>
          </a:xfrm>
          <a:prstGeom prst="curvedConnector4">
            <a:avLst>
              <a:gd name="adj1" fmla="val -13464"/>
              <a:gd name="adj2" fmla="val 119287"/>
            </a:avLst>
          </a:prstGeom>
          <a:solidFill>
            <a:srgbClr val="5CA1FB"/>
          </a:solidFill>
          <a:ln w="38100" cap="flat" cmpd="sng" algn="ctr">
            <a:solidFill>
              <a:schemeClr val="bg1">
                <a:lumMod val="75000"/>
              </a:schemeClr>
            </a:solidFill>
            <a:prstDash val="lgDash"/>
            <a:round/>
            <a:headEnd type="none" w="med" len="med"/>
            <a:tailEnd type="triangle"/>
          </a:ln>
          <a:effectLst/>
        </p:spPr>
      </p:cxnSp>
      <p:sp>
        <p:nvSpPr>
          <p:cNvPr id="75" name="TextBox 74"/>
          <p:cNvSpPr txBox="1"/>
          <p:nvPr/>
        </p:nvSpPr>
        <p:spPr>
          <a:xfrm>
            <a:off x="5266480" y="6076469"/>
            <a:ext cx="2545334" cy="369332"/>
          </a:xfrm>
          <a:prstGeom prst="rect">
            <a:avLst/>
          </a:prstGeom>
          <a:noFill/>
        </p:spPr>
        <p:txBody>
          <a:bodyPr wrap="square" rtlCol="0">
            <a:spAutoFit/>
          </a:bodyPr>
          <a:lstStyle/>
          <a:p>
            <a:r>
              <a:rPr lang="en-US" sz="1800" dirty="0" smtClean="0">
                <a:latin typeface="Arial Narrow" panose="020B0606020202030204" pitchFamily="34" charset="0"/>
              </a:rPr>
              <a:t>Use substitution</a:t>
            </a:r>
            <a:endParaRPr lang="en-US" sz="1800" dirty="0">
              <a:latin typeface="Arial Narrow" panose="020B0606020202030204" pitchFamily="34" charset="0"/>
            </a:endParaRPr>
          </a:p>
        </p:txBody>
      </p:sp>
      <p:sp>
        <p:nvSpPr>
          <p:cNvPr id="6" name="Slide Number Placeholder 5"/>
          <p:cNvSpPr>
            <a:spLocks noGrp="1"/>
          </p:cNvSpPr>
          <p:nvPr>
            <p:ph type="sldNum" sz="quarter" idx="12"/>
          </p:nvPr>
        </p:nvSpPr>
        <p:spPr/>
        <p:txBody>
          <a:bodyPr/>
          <a:lstStyle/>
          <a:p>
            <a:fld id="{5163728A-5C6C-4DC9-ACFF-9E47917C1905}" type="slidenum">
              <a:rPr lang="en-US" smtClean="0"/>
              <a:pPr/>
              <a:t>19</a:t>
            </a:fld>
            <a:endParaRPr lang="en-US"/>
          </a:p>
        </p:txBody>
      </p:sp>
    </p:spTree>
    <p:extLst>
      <p:ext uri="{BB962C8B-B14F-4D97-AF65-F5344CB8AC3E}">
        <p14:creationId xmlns:p14="http://schemas.microsoft.com/office/powerpoint/2010/main" val="28346292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366888" y="1111954"/>
            <a:ext cx="8339505" cy="5108224"/>
          </a:xfrm>
        </p:spPr>
        <p:txBody>
          <a:bodyPr/>
          <a:lstStyle/>
          <a:p>
            <a:r>
              <a:rPr lang="en-US" sz="1800" dirty="0" smtClean="0"/>
              <a:t>Program Review: 30 minutes </a:t>
            </a:r>
          </a:p>
          <a:p>
            <a:pPr lvl="1"/>
            <a:r>
              <a:rPr lang="en-US" sz="1600" dirty="0"/>
              <a:t>T</a:t>
            </a:r>
            <a:r>
              <a:rPr lang="en-US" sz="1600" dirty="0" smtClean="0"/>
              <a:t>echnical </a:t>
            </a:r>
            <a:r>
              <a:rPr lang="en-US" sz="1600" dirty="0"/>
              <a:t>approach, overall system architecture, goals, schedule, milestones, </a:t>
            </a:r>
            <a:r>
              <a:rPr lang="en-US" sz="1600" dirty="0" smtClean="0"/>
              <a:t>etc.</a:t>
            </a:r>
            <a:endParaRPr lang="en-US" sz="1600" dirty="0"/>
          </a:p>
          <a:p>
            <a:r>
              <a:rPr lang="en-US" sz="1800" dirty="0" smtClean="0"/>
              <a:t>R&amp;D Spotlight: 30 minutes (15 + 15)</a:t>
            </a:r>
          </a:p>
          <a:p>
            <a:pPr lvl="1"/>
            <a:r>
              <a:rPr lang="en-US" sz="1600" dirty="0" smtClean="0"/>
              <a:t>1-2 </a:t>
            </a:r>
            <a:r>
              <a:rPr lang="en-US" sz="1600" dirty="0"/>
              <a:t>interesting research problems and/or key technical </a:t>
            </a:r>
            <a:r>
              <a:rPr lang="en-US" sz="1600" dirty="0" smtClean="0"/>
              <a:t>issues currently being worked on </a:t>
            </a:r>
          </a:p>
          <a:p>
            <a:r>
              <a:rPr lang="en-US" sz="1800" dirty="0" smtClean="0"/>
              <a:t>Phase 1 platform demonstration workshop: 15 minutes</a:t>
            </a:r>
          </a:p>
          <a:p>
            <a:pPr lvl="1"/>
            <a:r>
              <a:rPr lang="en-US" sz="1600" dirty="0" smtClean="0"/>
              <a:t>Technical </a:t>
            </a:r>
            <a:r>
              <a:rPr lang="en-US" sz="1600" dirty="0"/>
              <a:t>and </a:t>
            </a:r>
            <a:r>
              <a:rPr lang="en-US" sz="1600" dirty="0" smtClean="0"/>
              <a:t>programmatic plans/preparations </a:t>
            </a:r>
            <a:endParaRPr lang="en-US" sz="1600" dirty="0"/>
          </a:p>
          <a:p>
            <a:r>
              <a:rPr lang="en-US" sz="1800" dirty="0" smtClean="0"/>
              <a:t>MIT-LL Interaction: 15 minutes</a:t>
            </a:r>
          </a:p>
          <a:p>
            <a:pPr lvl="1"/>
            <a:r>
              <a:rPr lang="en-US" sz="1600" dirty="0" smtClean="0"/>
              <a:t>Impression w.r.t</a:t>
            </a:r>
            <a:r>
              <a:rPr lang="en-US" sz="1600" dirty="0"/>
              <a:t>. challenge problems, evaluation, </a:t>
            </a:r>
            <a:r>
              <a:rPr lang="en-US" sz="1600" dirty="0" smtClean="0"/>
              <a:t>etc.</a:t>
            </a:r>
          </a:p>
          <a:p>
            <a:r>
              <a:rPr lang="en-US" sz="1800" dirty="0" smtClean="0"/>
              <a:t>Looking ahead to Phase II: 15 minutes</a:t>
            </a:r>
          </a:p>
          <a:p>
            <a:pPr lvl="1"/>
            <a:r>
              <a:rPr lang="en-US" sz="1600" dirty="0" smtClean="0"/>
              <a:t>CPs, Tech milestones)</a:t>
            </a:r>
          </a:p>
          <a:p>
            <a:r>
              <a:rPr lang="en-US" sz="1800" dirty="0" smtClean="0"/>
              <a:t>Demo (s): 30 minutes</a:t>
            </a:r>
          </a:p>
          <a:p>
            <a:r>
              <a:rPr lang="en-US" sz="1800" dirty="0" smtClean="0"/>
              <a:t>Tech </a:t>
            </a:r>
            <a:r>
              <a:rPr lang="en-US" sz="1800" dirty="0"/>
              <a:t>transition: 15 </a:t>
            </a:r>
            <a:r>
              <a:rPr lang="en-US" sz="1800" dirty="0" smtClean="0"/>
              <a:t>minutes</a:t>
            </a:r>
          </a:p>
          <a:p>
            <a:r>
              <a:rPr lang="en-US" sz="1800" dirty="0"/>
              <a:t>Usability: 15 minutes</a:t>
            </a:r>
          </a:p>
          <a:p>
            <a:r>
              <a:rPr lang="en-US" sz="1800" dirty="0" smtClean="0"/>
              <a:t>Conclusion, action items/break for lunch: 15 minutes</a:t>
            </a:r>
            <a:r>
              <a:rPr lang="en-US" sz="2000" dirty="0"/>
              <a:t/>
            </a:r>
            <a:br>
              <a:rPr lang="en-US" sz="2000" dirty="0"/>
            </a:br>
            <a:endParaRPr lang="en-US" sz="2000" dirty="0" smtClean="0"/>
          </a:p>
        </p:txBody>
      </p:sp>
      <p:sp>
        <p:nvSpPr>
          <p:cNvPr id="4" name="Slide Number Placeholder 3"/>
          <p:cNvSpPr>
            <a:spLocks noGrp="1"/>
          </p:cNvSpPr>
          <p:nvPr>
            <p:ph type="sldNum" sz="quarter" idx="12"/>
          </p:nvPr>
        </p:nvSpPr>
        <p:spPr/>
        <p:txBody>
          <a:bodyPr/>
          <a:lstStyle/>
          <a:p>
            <a:fld id="{0840E6D7-221B-40B7-B50C-C3B5231B0D1A}" type="slidenum">
              <a:rPr lang="en-US" smtClean="0"/>
              <a:pPr/>
              <a:t>2</a:t>
            </a:fld>
            <a:endParaRPr lang="en-US" dirty="0"/>
          </a:p>
        </p:txBody>
      </p:sp>
    </p:spTree>
    <p:extLst>
      <p:ext uri="{BB962C8B-B14F-4D97-AF65-F5344CB8AC3E}">
        <p14:creationId xmlns:p14="http://schemas.microsoft.com/office/powerpoint/2010/main" val="25557132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Programmatics</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20</a:t>
            </a:fld>
            <a:endParaRPr lang="en-US"/>
          </a:p>
        </p:txBody>
      </p:sp>
      <p:grpSp>
        <p:nvGrpSpPr>
          <p:cNvPr id="12" name="Group 11"/>
          <p:cNvGrpSpPr/>
          <p:nvPr/>
        </p:nvGrpSpPr>
        <p:grpSpPr>
          <a:xfrm>
            <a:off x="1169011" y="1160177"/>
            <a:ext cx="6374251" cy="4519246"/>
            <a:chOff x="477349" y="1045796"/>
            <a:chExt cx="6374251" cy="4519246"/>
          </a:xfrm>
        </p:grpSpPr>
        <p:pic>
          <p:nvPicPr>
            <p:cNvPr id="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7349" y="1069242"/>
              <a:ext cx="62484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3"/>
            <a:stretch>
              <a:fillRect/>
            </a:stretch>
          </p:blipFill>
          <p:spPr>
            <a:xfrm>
              <a:off x="2632369" y="1160177"/>
              <a:ext cx="2103754" cy="139569"/>
            </a:xfrm>
            <a:prstGeom prst="rect">
              <a:avLst/>
            </a:prstGeom>
          </p:spPr>
        </p:pic>
        <p:pic>
          <p:nvPicPr>
            <p:cNvPr id="9" name="Picture 8"/>
            <p:cNvPicPr>
              <a:picLocks noChangeAspect="1"/>
            </p:cNvPicPr>
            <p:nvPr/>
          </p:nvPicPr>
          <p:blipFill>
            <a:blip r:embed="rId3"/>
            <a:stretch>
              <a:fillRect/>
            </a:stretch>
          </p:blipFill>
          <p:spPr>
            <a:xfrm>
              <a:off x="4736123" y="1160177"/>
              <a:ext cx="2103754" cy="139569"/>
            </a:xfrm>
            <a:prstGeom prst="rect">
              <a:avLst/>
            </a:prstGeom>
          </p:spPr>
        </p:pic>
        <p:pic>
          <p:nvPicPr>
            <p:cNvPr id="10" name="Picture 9"/>
            <p:cNvPicPr>
              <a:picLocks noChangeAspect="1"/>
            </p:cNvPicPr>
            <p:nvPr/>
          </p:nvPicPr>
          <p:blipFill>
            <a:blip r:embed="rId4"/>
            <a:stretch>
              <a:fillRect/>
            </a:stretch>
          </p:blipFill>
          <p:spPr>
            <a:xfrm>
              <a:off x="2632369" y="1048197"/>
              <a:ext cx="2103754" cy="204511"/>
            </a:xfrm>
            <a:prstGeom prst="rect">
              <a:avLst/>
            </a:prstGeom>
          </p:spPr>
        </p:pic>
        <p:pic>
          <p:nvPicPr>
            <p:cNvPr id="11" name="Picture 10"/>
            <p:cNvPicPr>
              <a:picLocks noChangeAspect="1"/>
            </p:cNvPicPr>
            <p:nvPr/>
          </p:nvPicPr>
          <p:blipFill>
            <a:blip r:embed="rId5"/>
            <a:stretch>
              <a:fillRect/>
            </a:stretch>
          </p:blipFill>
          <p:spPr>
            <a:xfrm>
              <a:off x="4721199" y="1045796"/>
              <a:ext cx="2130401" cy="183466"/>
            </a:xfrm>
            <a:prstGeom prst="rect">
              <a:avLst/>
            </a:prstGeom>
          </p:spPr>
        </p:pic>
      </p:grpSp>
      <p:cxnSp>
        <p:nvCxnSpPr>
          <p:cNvPr id="14" name="Straight Connector 13"/>
          <p:cNvCxnSpPr/>
          <p:nvPr/>
        </p:nvCxnSpPr>
        <p:spPr>
          <a:xfrm>
            <a:off x="5103442" y="957263"/>
            <a:ext cx="0" cy="50292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431323" y="6068524"/>
            <a:ext cx="1992923" cy="369332"/>
          </a:xfrm>
          <a:prstGeom prst="rect">
            <a:avLst/>
          </a:prstGeom>
          <a:noFill/>
        </p:spPr>
        <p:txBody>
          <a:bodyPr wrap="square" rtlCol="0">
            <a:spAutoFit/>
          </a:bodyPr>
          <a:lstStyle/>
          <a:p>
            <a:r>
              <a:rPr lang="en-US" dirty="0" smtClean="0"/>
              <a:t>We are here</a:t>
            </a:r>
            <a:endParaRPr lang="en-US" dirty="0"/>
          </a:p>
        </p:txBody>
      </p:sp>
    </p:spTree>
    <p:extLst>
      <p:ext uri="{BB962C8B-B14F-4D97-AF65-F5344CB8AC3E}">
        <p14:creationId xmlns:p14="http://schemas.microsoft.com/office/powerpoint/2010/main" val="509178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Status/Summary of Progress</a:t>
            </a:r>
            <a:endParaRPr lang="en-US" dirty="0"/>
          </a:p>
        </p:txBody>
      </p:sp>
      <p:sp>
        <p:nvSpPr>
          <p:cNvPr id="3" name="Slide Number Placeholder 2"/>
          <p:cNvSpPr>
            <a:spLocks noGrp="1"/>
          </p:cNvSpPr>
          <p:nvPr>
            <p:ph type="sldNum" sz="quarter" idx="12"/>
          </p:nvPr>
        </p:nvSpPr>
        <p:spPr/>
        <p:txBody>
          <a:bodyPr/>
          <a:lstStyle/>
          <a:p>
            <a:fld id="{5163728A-5C6C-4DC9-ACFF-9E47917C1905}" type="slidenum">
              <a:rPr lang="en-US" smtClean="0"/>
              <a:pPr/>
              <a:t>21</a:t>
            </a:fld>
            <a:endParaRPr lang="en-US"/>
          </a:p>
        </p:txBody>
      </p:sp>
      <p:grpSp>
        <p:nvGrpSpPr>
          <p:cNvPr id="40" name="Group 39"/>
          <p:cNvGrpSpPr/>
          <p:nvPr/>
        </p:nvGrpSpPr>
        <p:grpSpPr>
          <a:xfrm>
            <a:off x="2870495" y="1392603"/>
            <a:ext cx="3901654" cy="2885090"/>
            <a:chOff x="2366018" y="1944407"/>
            <a:chExt cx="3901654" cy="2885090"/>
          </a:xfrm>
        </p:grpSpPr>
        <p:sp>
          <p:nvSpPr>
            <p:cNvPr id="8" name="Rectangle 7"/>
            <p:cNvSpPr/>
            <p:nvPr/>
          </p:nvSpPr>
          <p:spPr>
            <a:xfrm>
              <a:off x="2366018" y="1944407"/>
              <a:ext cx="975995"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366018"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609616"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854817"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098415"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342013" y="1944407"/>
              <a:ext cx="975995"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342013"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585611"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830812"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4074410"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315682" y="1944407"/>
              <a:ext cx="975995"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4315682"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4559280"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4804481"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5048079"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5291677" y="1944407"/>
              <a:ext cx="975995"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5291677"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535275"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780476"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6024074" y="1944407"/>
              <a:ext cx="243598" cy="288509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3" name="Straight Connector 32"/>
          <p:cNvCxnSpPr/>
          <p:nvPr/>
        </p:nvCxnSpPr>
        <p:spPr>
          <a:xfrm>
            <a:off x="3866304" y="1051028"/>
            <a:ext cx="0" cy="3474720"/>
          </a:xfrm>
          <a:prstGeom prst="lin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4822485" y="1051028"/>
            <a:ext cx="0" cy="3474720"/>
          </a:xfrm>
          <a:prstGeom prst="lin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5804921" y="1051028"/>
            <a:ext cx="0" cy="3474720"/>
          </a:xfrm>
          <a:prstGeom prst="line">
            <a:avLst/>
          </a:prstGeom>
          <a:ln>
            <a:solidFill>
              <a:srgbClr val="7030A0"/>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180012" y="1051028"/>
            <a:ext cx="0" cy="3594538"/>
          </a:xfrm>
          <a:prstGeom prst="line">
            <a:avLst/>
          </a:prstGeom>
          <a:ln w="28575">
            <a:solidFill>
              <a:srgbClr val="FF3300"/>
            </a:solidFill>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217472" y="1422473"/>
            <a:ext cx="2128554"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Platform Instantiation</a:t>
            </a:r>
            <a:endParaRPr lang="en-US" dirty="0">
              <a:latin typeface="Arial Narrow" panose="020B0606020202030204" pitchFamily="34" charset="0"/>
            </a:endParaRPr>
          </a:p>
        </p:txBody>
      </p:sp>
      <p:sp>
        <p:nvSpPr>
          <p:cNvPr id="39" name="Rectangular Callout 38"/>
          <p:cNvSpPr/>
          <p:nvPr/>
        </p:nvSpPr>
        <p:spPr>
          <a:xfrm>
            <a:off x="6406752" y="4857824"/>
            <a:ext cx="1217267" cy="367072"/>
          </a:xfrm>
          <a:prstGeom prst="wedgeRectCallout">
            <a:avLst>
              <a:gd name="adj1" fmla="val -53082"/>
              <a:gd name="adj2" fmla="val -109298"/>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We are here</a:t>
            </a:r>
            <a:endParaRPr lang="en-US" sz="1600" dirty="0">
              <a:solidFill>
                <a:schemeClr val="tx1"/>
              </a:solidFill>
            </a:endParaRPr>
          </a:p>
        </p:txBody>
      </p:sp>
      <p:sp>
        <p:nvSpPr>
          <p:cNvPr id="41" name="TextBox 40"/>
          <p:cNvSpPr txBox="1"/>
          <p:nvPr/>
        </p:nvSpPr>
        <p:spPr>
          <a:xfrm>
            <a:off x="217472" y="1754265"/>
            <a:ext cx="2768382"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Challenge Problem Definition</a:t>
            </a:r>
            <a:endParaRPr lang="en-US" dirty="0">
              <a:latin typeface="Arial Narrow" panose="020B0606020202030204" pitchFamily="34" charset="0"/>
            </a:endParaRPr>
          </a:p>
        </p:txBody>
      </p:sp>
      <p:sp>
        <p:nvSpPr>
          <p:cNvPr id="42" name="TextBox 41"/>
          <p:cNvSpPr txBox="1"/>
          <p:nvPr/>
        </p:nvSpPr>
        <p:spPr>
          <a:xfrm>
            <a:off x="217472" y="2101823"/>
            <a:ext cx="2128554"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Vocabulary/Ontology</a:t>
            </a:r>
            <a:endParaRPr lang="en-US" dirty="0">
              <a:latin typeface="Arial Narrow" panose="020B0606020202030204" pitchFamily="34" charset="0"/>
            </a:endParaRPr>
          </a:p>
        </p:txBody>
      </p:sp>
      <p:sp>
        <p:nvSpPr>
          <p:cNvPr id="43" name="TextBox 42"/>
          <p:cNvSpPr txBox="1"/>
          <p:nvPr/>
        </p:nvSpPr>
        <p:spPr>
          <a:xfrm>
            <a:off x="217472" y="2433615"/>
            <a:ext cx="2128554"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Environment Model</a:t>
            </a:r>
            <a:endParaRPr lang="en-US" dirty="0">
              <a:latin typeface="Arial Narrow" panose="020B0606020202030204" pitchFamily="34" charset="0"/>
            </a:endParaRPr>
          </a:p>
        </p:txBody>
      </p:sp>
      <p:sp>
        <p:nvSpPr>
          <p:cNvPr id="44" name="TextBox 43"/>
          <p:cNvSpPr txBox="1"/>
          <p:nvPr/>
        </p:nvSpPr>
        <p:spPr>
          <a:xfrm>
            <a:off x="217472" y="2796939"/>
            <a:ext cx="2128554"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Program Analysis</a:t>
            </a:r>
            <a:endParaRPr lang="en-US" dirty="0">
              <a:latin typeface="Arial Narrow" panose="020B0606020202030204" pitchFamily="34" charset="0"/>
            </a:endParaRPr>
          </a:p>
        </p:txBody>
      </p:sp>
      <p:sp>
        <p:nvSpPr>
          <p:cNvPr id="45" name="TextBox 44"/>
          <p:cNvSpPr txBox="1"/>
          <p:nvPr/>
        </p:nvSpPr>
        <p:spPr>
          <a:xfrm>
            <a:off x="217472" y="3112968"/>
            <a:ext cx="2128554"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Resource DSL</a:t>
            </a:r>
            <a:endParaRPr lang="en-US" dirty="0">
              <a:latin typeface="Arial Narrow" panose="020B0606020202030204" pitchFamily="34" charset="0"/>
            </a:endParaRPr>
          </a:p>
        </p:txBody>
      </p:sp>
      <p:sp>
        <p:nvSpPr>
          <p:cNvPr id="46" name="TextBox 45"/>
          <p:cNvSpPr txBox="1"/>
          <p:nvPr/>
        </p:nvSpPr>
        <p:spPr>
          <a:xfrm>
            <a:off x="217472" y="3713131"/>
            <a:ext cx="2128554"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CP in DAS</a:t>
            </a:r>
            <a:endParaRPr lang="en-US" dirty="0">
              <a:latin typeface="Arial Narrow" panose="020B0606020202030204" pitchFamily="34" charset="0"/>
            </a:endParaRPr>
          </a:p>
        </p:txBody>
      </p:sp>
      <p:sp>
        <p:nvSpPr>
          <p:cNvPr id="47" name="TextBox 46"/>
          <p:cNvSpPr txBox="1"/>
          <p:nvPr/>
        </p:nvSpPr>
        <p:spPr>
          <a:xfrm>
            <a:off x="217472" y="3414230"/>
            <a:ext cx="2128554"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DAS</a:t>
            </a:r>
            <a:endParaRPr lang="en-US" dirty="0">
              <a:latin typeface="Arial Narrow" panose="020B0606020202030204" pitchFamily="34" charset="0"/>
            </a:endParaRPr>
          </a:p>
        </p:txBody>
      </p:sp>
      <p:sp>
        <p:nvSpPr>
          <p:cNvPr id="48" name="TextBox 47"/>
          <p:cNvSpPr txBox="1"/>
          <p:nvPr/>
        </p:nvSpPr>
        <p:spPr>
          <a:xfrm>
            <a:off x="217472" y="4013758"/>
            <a:ext cx="2869718" cy="341632"/>
          </a:xfrm>
          <a:prstGeom prst="rect">
            <a:avLst/>
          </a:prstGeom>
          <a:noFill/>
        </p:spPr>
        <p:txBody>
          <a:bodyPr wrap="square" rtlCol="0">
            <a:spAutoFit/>
          </a:bodyPr>
          <a:lstStyle/>
          <a:p>
            <a:pPr>
              <a:lnSpc>
                <a:spcPct val="90000"/>
              </a:lnSpc>
            </a:pPr>
            <a:r>
              <a:rPr lang="en-US" dirty="0" smtClean="0">
                <a:latin typeface="Arial Narrow" panose="020B0606020202030204" pitchFamily="34" charset="0"/>
              </a:rPr>
              <a:t>Adaptation/CP Enhancements</a:t>
            </a:r>
            <a:endParaRPr lang="en-US" dirty="0">
              <a:latin typeface="Arial Narrow" panose="020B0606020202030204" pitchFamily="34" charset="0"/>
            </a:endParaRPr>
          </a:p>
        </p:txBody>
      </p:sp>
      <p:sp>
        <p:nvSpPr>
          <p:cNvPr id="49" name="TextBox 48"/>
          <p:cNvSpPr txBox="1"/>
          <p:nvPr/>
        </p:nvSpPr>
        <p:spPr>
          <a:xfrm>
            <a:off x="273525" y="5141499"/>
            <a:ext cx="4061764" cy="1200329"/>
          </a:xfrm>
          <a:prstGeom prst="rect">
            <a:avLst/>
          </a:prstGeom>
          <a:noFill/>
        </p:spPr>
        <p:txBody>
          <a:bodyPr wrap="square" rtlCol="0">
            <a:spAutoFit/>
          </a:bodyPr>
          <a:lstStyle/>
          <a:p>
            <a:r>
              <a:rPr lang="en-US" dirty="0" smtClean="0"/>
              <a:t>Publications:</a:t>
            </a:r>
          </a:p>
          <a:p>
            <a:r>
              <a:rPr lang="en-US" dirty="0"/>
              <a:t>7</a:t>
            </a:r>
            <a:r>
              <a:rPr lang="en-US" dirty="0" smtClean="0"/>
              <a:t> accepted</a:t>
            </a:r>
          </a:p>
          <a:p>
            <a:r>
              <a:rPr lang="en-US" dirty="0" smtClean="0"/>
              <a:t>7 more in submission</a:t>
            </a:r>
          </a:p>
          <a:p>
            <a:r>
              <a:rPr lang="en-US" sz="1600" dirty="0" smtClean="0"/>
              <a:t>Developed a CONOPS package </a:t>
            </a:r>
            <a:endParaRPr lang="en-US" sz="1600" dirty="0"/>
          </a:p>
        </p:txBody>
      </p:sp>
      <p:sp>
        <p:nvSpPr>
          <p:cNvPr id="50" name="Rectangle 49"/>
          <p:cNvSpPr/>
          <p:nvPr/>
        </p:nvSpPr>
        <p:spPr>
          <a:xfrm>
            <a:off x="6862417" y="1392603"/>
            <a:ext cx="497566" cy="274320"/>
          </a:xfrm>
          <a:prstGeom prst="rect">
            <a:avLst/>
          </a:prstGeom>
          <a:solidFill>
            <a:srgbClr val="00B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6862417" y="1724395"/>
            <a:ext cx="497566" cy="274320"/>
          </a:xfrm>
          <a:prstGeom prst="rect">
            <a:avLst/>
          </a:prstGeom>
          <a:solidFill>
            <a:srgbClr val="00B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6862417" y="2065065"/>
            <a:ext cx="497566" cy="274320"/>
          </a:xfrm>
          <a:prstGeom prst="rect">
            <a:avLst/>
          </a:prstGeom>
          <a:solidFill>
            <a:srgbClr val="00B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6862417" y="2396857"/>
            <a:ext cx="497566" cy="274320"/>
          </a:xfrm>
          <a:prstGeom prst="rect">
            <a:avLst/>
          </a:prstGeom>
          <a:solidFill>
            <a:srgbClr val="00B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6862417" y="2726996"/>
            <a:ext cx="497566" cy="274320"/>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6862417" y="3051151"/>
            <a:ext cx="497566" cy="274320"/>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6862417" y="3384822"/>
            <a:ext cx="497566" cy="274320"/>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6862417" y="4015882"/>
            <a:ext cx="497566" cy="274320"/>
          </a:xfrm>
          <a:prstGeom prst="rect">
            <a:avLst/>
          </a:prstGeom>
          <a:solidFill>
            <a:srgbClr val="00B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6862417" y="3699489"/>
            <a:ext cx="497566" cy="274320"/>
          </a:xfrm>
          <a:prstGeom prst="rect">
            <a:avLst/>
          </a:prstGeom>
          <a:solidFill>
            <a:srgbClr val="00B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7499725" y="3711276"/>
            <a:ext cx="1610121" cy="584775"/>
          </a:xfrm>
          <a:prstGeom prst="rect">
            <a:avLst/>
          </a:prstGeom>
          <a:noFill/>
        </p:spPr>
        <p:txBody>
          <a:bodyPr wrap="square" rtlCol="0">
            <a:spAutoFit/>
          </a:bodyPr>
          <a:lstStyle/>
          <a:p>
            <a:r>
              <a:rPr lang="en-US" sz="1600" dirty="0" smtClean="0">
                <a:latin typeface="Arial Narrow" panose="020B0606020202030204" pitchFamily="34" charset="0"/>
              </a:rPr>
              <a:t>Completed for Phase 1</a:t>
            </a:r>
            <a:endParaRPr lang="en-US" sz="1600" dirty="0">
              <a:latin typeface="Arial Narrow" panose="020B0606020202030204" pitchFamily="34" charset="0"/>
            </a:endParaRPr>
          </a:p>
        </p:txBody>
      </p:sp>
      <p:sp>
        <p:nvSpPr>
          <p:cNvPr id="61" name="TextBox 60"/>
          <p:cNvSpPr txBox="1"/>
          <p:nvPr/>
        </p:nvSpPr>
        <p:spPr>
          <a:xfrm>
            <a:off x="7518637" y="2790264"/>
            <a:ext cx="1452921" cy="830997"/>
          </a:xfrm>
          <a:prstGeom prst="rect">
            <a:avLst/>
          </a:prstGeom>
          <a:noFill/>
        </p:spPr>
        <p:txBody>
          <a:bodyPr wrap="square" rtlCol="0">
            <a:spAutoFit/>
          </a:bodyPr>
          <a:lstStyle/>
          <a:p>
            <a:r>
              <a:rPr lang="en-US" sz="1600" dirty="0" smtClean="0">
                <a:latin typeface="Arial Narrow" panose="020B0606020202030204" pitchFamily="34" charset="0"/>
              </a:rPr>
              <a:t>Ongoing work, initial capabilities developed</a:t>
            </a:r>
            <a:endParaRPr lang="en-US" sz="1600" dirty="0">
              <a:latin typeface="Arial Narrow" panose="020B0606020202030204" pitchFamily="34" charset="0"/>
            </a:endParaRPr>
          </a:p>
        </p:txBody>
      </p:sp>
      <p:sp>
        <p:nvSpPr>
          <p:cNvPr id="62" name="TextBox 61"/>
          <p:cNvSpPr txBox="1"/>
          <p:nvPr/>
        </p:nvSpPr>
        <p:spPr>
          <a:xfrm>
            <a:off x="7696339" y="1623955"/>
            <a:ext cx="1147211" cy="584775"/>
          </a:xfrm>
          <a:prstGeom prst="rect">
            <a:avLst/>
          </a:prstGeom>
          <a:noFill/>
        </p:spPr>
        <p:txBody>
          <a:bodyPr wrap="square" rtlCol="0">
            <a:spAutoFit/>
          </a:bodyPr>
          <a:lstStyle/>
          <a:p>
            <a:r>
              <a:rPr lang="en-US" sz="1600" dirty="0" smtClean="0">
                <a:latin typeface="Arial Narrow" panose="020B0606020202030204" pitchFamily="34" charset="0"/>
              </a:rPr>
              <a:t>Reasonably complete</a:t>
            </a:r>
            <a:endParaRPr lang="en-US" sz="1600" dirty="0">
              <a:latin typeface="Arial Narrow" panose="020B0606020202030204" pitchFamily="34" charset="0"/>
            </a:endParaRPr>
          </a:p>
        </p:txBody>
      </p:sp>
      <p:cxnSp>
        <p:nvCxnSpPr>
          <p:cNvPr id="64" name="Straight Connector 63"/>
          <p:cNvCxnSpPr/>
          <p:nvPr/>
        </p:nvCxnSpPr>
        <p:spPr>
          <a:xfrm flipV="1">
            <a:off x="2890309" y="1580133"/>
            <a:ext cx="64008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flipV="1">
            <a:off x="2890309" y="1905999"/>
            <a:ext cx="82296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V="1">
            <a:off x="2890309" y="2224496"/>
            <a:ext cx="182880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V="1">
            <a:off x="3405327" y="2566088"/>
            <a:ext cx="128016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3137305" y="2914118"/>
            <a:ext cx="155448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V="1">
            <a:off x="3137305" y="3224219"/>
            <a:ext cx="155448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flipV="1">
            <a:off x="3602892" y="3536228"/>
            <a:ext cx="109728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flipV="1">
            <a:off x="4060606" y="3833017"/>
            <a:ext cx="64008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V="1">
            <a:off x="4326025" y="4117827"/>
            <a:ext cx="36576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V="1">
            <a:off x="4822485" y="1930646"/>
            <a:ext cx="822960" cy="0"/>
          </a:xfrm>
          <a:prstGeom prst="line">
            <a:avLst/>
          </a:prstGeom>
          <a:ln w="571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V="1">
            <a:off x="4719109" y="2210728"/>
            <a:ext cx="1097280" cy="0"/>
          </a:xfrm>
          <a:prstGeom prst="line">
            <a:avLst/>
          </a:prstGeom>
          <a:ln w="571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V="1">
            <a:off x="4719109" y="2550322"/>
            <a:ext cx="1554480" cy="0"/>
          </a:xfrm>
          <a:prstGeom prst="line">
            <a:avLst/>
          </a:prstGeom>
          <a:ln w="571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4700172" y="2914118"/>
            <a:ext cx="2011680" cy="0"/>
          </a:xfrm>
          <a:prstGeom prst="line">
            <a:avLst/>
          </a:prstGeom>
          <a:ln w="571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V="1">
            <a:off x="4685487" y="3224219"/>
            <a:ext cx="2011680" cy="0"/>
          </a:xfrm>
          <a:prstGeom prst="line">
            <a:avLst/>
          </a:prstGeom>
          <a:ln w="571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V="1">
            <a:off x="4719109" y="3523262"/>
            <a:ext cx="2103120" cy="0"/>
          </a:xfrm>
          <a:prstGeom prst="line">
            <a:avLst/>
          </a:prstGeom>
          <a:ln w="571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V="1">
            <a:off x="4719109" y="3817251"/>
            <a:ext cx="2103120" cy="0"/>
          </a:xfrm>
          <a:prstGeom prst="line">
            <a:avLst/>
          </a:prstGeom>
          <a:ln w="571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V="1">
            <a:off x="4701253" y="4114568"/>
            <a:ext cx="2103120" cy="0"/>
          </a:xfrm>
          <a:prstGeom prst="line">
            <a:avLst/>
          </a:prstGeom>
          <a:ln w="5715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81" name="Rectangular Callout 80"/>
          <p:cNvSpPr/>
          <p:nvPr/>
        </p:nvSpPr>
        <p:spPr>
          <a:xfrm>
            <a:off x="2782128" y="4751693"/>
            <a:ext cx="1263279" cy="703176"/>
          </a:xfrm>
          <a:prstGeom prst="wedgeRectCallout">
            <a:avLst>
              <a:gd name="adj1" fmla="val 33882"/>
              <a:gd name="adj2" fmla="val -102761"/>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Apr Site Visit End to end Demo</a:t>
            </a:r>
            <a:endParaRPr lang="en-US" sz="1600" dirty="0">
              <a:solidFill>
                <a:schemeClr val="tx1"/>
              </a:solidFill>
            </a:endParaRPr>
          </a:p>
        </p:txBody>
      </p:sp>
      <p:sp>
        <p:nvSpPr>
          <p:cNvPr id="4" name="TextBox 3"/>
          <p:cNvSpPr txBox="1"/>
          <p:nvPr/>
        </p:nvSpPr>
        <p:spPr>
          <a:xfrm>
            <a:off x="5233964" y="5418498"/>
            <a:ext cx="3737593" cy="923330"/>
          </a:xfrm>
          <a:prstGeom prst="rect">
            <a:avLst/>
          </a:prstGeom>
          <a:noFill/>
        </p:spPr>
        <p:txBody>
          <a:bodyPr wrap="square" rtlCol="0">
            <a:spAutoFit/>
          </a:bodyPr>
          <a:lstStyle/>
          <a:p>
            <a:r>
              <a:rPr lang="en-US" i="1" dirty="0" smtClean="0">
                <a:solidFill>
                  <a:schemeClr val="tx1">
                    <a:lumMod val="50000"/>
                    <a:lumOff val="50000"/>
                  </a:schemeClr>
                </a:solidFill>
              </a:rPr>
              <a:t>We are continuing to improve the CP system – e.g., use real android devices instead of emulator</a:t>
            </a:r>
            <a:endParaRPr lang="en-US" i="1" dirty="0">
              <a:solidFill>
                <a:schemeClr val="tx1">
                  <a:lumMod val="50000"/>
                  <a:lumOff val="50000"/>
                </a:schemeClr>
              </a:solidFill>
            </a:endParaRPr>
          </a:p>
        </p:txBody>
      </p:sp>
    </p:spTree>
    <p:extLst>
      <p:ext uri="{BB962C8B-B14F-4D97-AF65-F5344CB8AC3E}">
        <p14:creationId xmlns:p14="http://schemas.microsoft.com/office/powerpoint/2010/main" val="1711978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Major Achievements</a:t>
            </a:r>
            <a:endParaRPr lang="en-US" dirty="0"/>
          </a:p>
        </p:txBody>
      </p:sp>
      <p:sp>
        <p:nvSpPr>
          <p:cNvPr id="4" name="Content Placeholder 3"/>
          <p:cNvSpPr>
            <a:spLocks noGrp="1"/>
          </p:cNvSpPr>
          <p:nvPr>
            <p:ph idx="1"/>
          </p:nvPr>
        </p:nvSpPr>
        <p:spPr>
          <a:xfrm>
            <a:off x="457200" y="1280160"/>
            <a:ext cx="8229600" cy="4525963"/>
          </a:xfrm>
        </p:spPr>
        <p:txBody>
          <a:bodyPr/>
          <a:lstStyle/>
          <a:p>
            <a:r>
              <a:rPr lang="en-US" i="1" dirty="0" smtClean="0"/>
              <a:t>Vocabulary and KR</a:t>
            </a:r>
          </a:p>
          <a:p>
            <a:r>
              <a:rPr lang="en-US" i="1" dirty="0" smtClean="0"/>
              <a:t>Model of models</a:t>
            </a:r>
          </a:p>
          <a:p>
            <a:r>
              <a:rPr lang="en-US" i="1" dirty="0" smtClean="0"/>
              <a:t>Instance proof for substitute and compose</a:t>
            </a:r>
          </a:p>
          <a:p>
            <a:r>
              <a:rPr lang="en-US" i="1" dirty="0" smtClean="0"/>
              <a:t>DSL for type checking</a:t>
            </a:r>
          </a:p>
          <a:p>
            <a:r>
              <a:rPr lang="en-US" i="1" dirty="0" smtClean="0"/>
              <a:t>Inferring HW/SW dependency and CPU and Memory usage </a:t>
            </a:r>
          </a:p>
          <a:p>
            <a:r>
              <a:rPr lang="en-US" i="1" dirty="0" smtClean="0"/>
              <a:t>Mutation testing</a:t>
            </a:r>
          </a:p>
          <a:p>
            <a:endParaRPr lang="en-US" i="1" dirty="0" smtClean="0"/>
          </a:p>
        </p:txBody>
      </p:sp>
      <p:sp>
        <p:nvSpPr>
          <p:cNvPr id="3" name="Slide Number Placeholder 2"/>
          <p:cNvSpPr>
            <a:spLocks noGrp="1"/>
          </p:cNvSpPr>
          <p:nvPr>
            <p:ph type="sldNum" sz="quarter" idx="12"/>
          </p:nvPr>
        </p:nvSpPr>
        <p:spPr/>
        <p:txBody>
          <a:bodyPr/>
          <a:lstStyle/>
          <a:p>
            <a:fld id="{5163728A-5C6C-4DC9-ACFF-9E47917C1905}" type="slidenum">
              <a:rPr lang="en-US" smtClean="0"/>
              <a:pPr/>
              <a:t>22</a:t>
            </a:fld>
            <a:endParaRPr lang="en-US"/>
          </a:p>
        </p:txBody>
      </p:sp>
    </p:spTree>
    <p:extLst>
      <p:ext uri="{BB962C8B-B14F-4D97-AF65-F5344CB8AC3E}">
        <p14:creationId xmlns:p14="http://schemas.microsoft.com/office/powerpoint/2010/main" val="31608979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R&amp;D Spotlight</a:t>
            </a:r>
            <a:endParaRPr lang="en-US" dirty="0"/>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0840E6D7-221B-40B7-B50C-C3B5231B0D1A}" type="slidenum">
              <a:rPr lang="en-US" smtClean="0"/>
              <a:pPr/>
              <a:t>23</a:t>
            </a:fld>
            <a:endParaRPr lang="en-US"/>
          </a:p>
        </p:txBody>
      </p:sp>
    </p:spTree>
    <p:extLst>
      <p:ext uri="{BB962C8B-B14F-4D97-AF65-F5344CB8AC3E}">
        <p14:creationId xmlns:p14="http://schemas.microsoft.com/office/powerpoint/2010/main" val="41922352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IMMoRTALS</a:t>
            </a:r>
            <a:r>
              <a:rPr lang="en-US" dirty="0" smtClean="0"/>
              <a:t> R&amp;D Areas</a:t>
            </a:r>
            <a:endParaRPr lang="en-US" dirty="0"/>
          </a:p>
        </p:txBody>
      </p:sp>
      <p:sp>
        <p:nvSpPr>
          <p:cNvPr id="3" name="Content Placeholder 2"/>
          <p:cNvSpPr>
            <a:spLocks noGrp="1"/>
          </p:cNvSpPr>
          <p:nvPr>
            <p:ph idx="1"/>
          </p:nvPr>
        </p:nvSpPr>
        <p:spPr>
          <a:xfrm>
            <a:off x="241300" y="1078341"/>
            <a:ext cx="4186000" cy="5277043"/>
          </a:xfrm>
        </p:spPr>
        <p:txBody>
          <a:bodyPr/>
          <a:lstStyle/>
          <a:p>
            <a:r>
              <a:rPr lang="en-US" sz="2000" dirty="0" smtClean="0"/>
              <a:t>Extracting and representing knowledge about software</a:t>
            </a:r>
          </a:p>
          <a:p>
            <a:pPr lvl="1"/>
            <a:r>
              <a:rPr lang="en-US" sz="1800" dirty="0" smtClean="0"/>
              <a:t>To enable programmatic reasoning and exploration </a:t>
            </a:r>
          </a:p>
          <a:p>
            <a:r>
              <a:rPr lang="en-US" sz="2000" dirty="0" smtClean="0"/>
              <a:t>Resource usage inference by program analysis</a:t>
            </a:r>
          </a:p>
          <a:p>
            <a:pPr lvl="1"/>
            <a:r>
              <a:rPr lang="en-US" sz="1800" dirty="0" smtClean="0"/>
              <a:t>Feeds to the KR task</a:t>
            </a:r>
          </a:p>
          <a:p>
            <a:r>
              <a:rPr lang="en-US" sz="2000" dirty="0" smtClean="0"/>
              <a:t>Resource types and DSL</a:t>
            </a:r>
          </a:p>
          <a:p>
            <a:pPr lvl="1"/>
            <a:r>
              <a:rPr lang="en-US" sz="1800" dirty="0" smtClean="0"/>
              <a:t>Type checking, Type selection, and Type choices</a:t>
            </a:r>
          </a:p>
          <a:p>
            <a:r>
              <a:rPr lang="en-US" sz="2000" dirty="0"/>
              <a:t>Efficient and novel use of mutation testing </a:t>
            </a:r>
          </a:p>
          <a:p>
            <a:pPr lvl="1"/>
            <a:r>
              <a:rPr lang="en-US" sz="1800" dirty="0"/>
              <a:t>Hierarchical delta debugging with additional program understanding to realize reduce and replace transformations</a:t>
            </a:r>
          </a:p>
          <a:p>
            <a:pPr lvl="1"/>
            <a:endParaRPr lang="en-US" sz="1800" dirty="0" smtClean="0"/>
          </a:p>
        </p:txBody>
      </p:sp>
      <p:sp>
        <p:nvSpPr>
          <p:cNvPr id="4" name="Slide Number Placeholder 3"/>
          <p:cNvSpPr>
            <a:spLocks noGrp="1"/>
          </p:cNvSpPr>
          <p:nvPr>
            <p:ph type="sldNum" sz="quarter" idx="12"/>
          </p:nvPr>
        </p:nvSpPr>
        <p:spPr/>
        <p:txBody>
          <a:bodyPr/>
          <a:lstStyle/>
          <a:p>
            <a:fld id="{0840E6D7-221B-40B7-B50C-C3B5231B0D1A}" type="slidenum">
              <a:rPr lang="en-US" smtClean="0"/>
              <a:pPr/>
              <a:t>24</a:t>
            </a:fld>
            <a:endParaRPr lang="en-US"/>
          </a:p>
        </p:txBody>
      </p:sp>
      <p:sp>
        <p:nvSpPr>
          <p:cNvPr id="5" name="TextBox 4"/>
          <p:cNvSpPr txBox="1"/>
          <p:nvPr/>
        </p:nvSpPr>
        <p:spPr>
          <a:xfrm>
            <a:off x="5204822" y="-20623"/>
            <a:ext cx="4317356" cy="1200329"/>
          </a:xfrm>
          <a:prstGeom prst="rect">
            <a:avLst/>
          </a:prstGeom>
          <a:solidFill>
            <a:schemeClr val="accent2"/>
          </a:solidFill>
        </p:spPr>
        <p:txBody>
          <a:bodyPr wrap="square" rtlCol="0">
            <a:spAutoFit/>
          </a:bodyPr>
          <a:lstStyle/>
          <a:p>
            <a:r>
              <a:rPr lang="en-US" dirty="0" smtClean="0"/>
              <a:t>Jacob, Eric, Alex, </a:t>
            </a:r>
            <a:r>
              <a:rPr lang="en-US" dirty="0" err="1" smtClean="0"/>
              <a:t>Arash</a:t>
            </a:r>
            <a:r>
              <a:rPr lang="en-US" dirty="0" smtClean="0"/>
              <a:t>, Fred – please check respective statements about your area, also see the notes section in this page which I have added for the speaker</a:t>
            </a:r>
            <a:endParaRPr lang="en-US" dirty="0"/>
          </a:p>
        </p:txBody>
      </p:sp>
      <p:sp>
        <p:nvSpPr>
          <p:cNvPr id="6" name="Content Placeholder 2"/>
          <p:cNvSpPr txBox="1">
            <a:spLocks/>
          </p:cNvSpPr>
          <p:nvPr/>
        </p:nvSpPr>
        <p:spPr bwMode="auto">
          <a:xfrm>
            <a:off x="4709652" y="1073703"/>
            <a:ext cx="4237703" cy="527704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800" kern="1200">
                <a:solidFill>
                  <a:schemeClr val="tx1"/>
                </a:solidFill>
                <a:latin typeface="Arial"/>
                <a:ea typeface="ＭＳ Ｐゴシック" charset="-128"/>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128"/>
                <a:cs typeface="Arial"/>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Arial"/>
                <a:ea typeface="ＭＳ Ｐゴシック" charset="-128"/>
                <a:cs typeface="Arial"/>
              </a:defRPr>
            </a:lvl3pPr>
            <a:lvl4pPr marL="16002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128"/>
                <a:cs typeface="Arial"/>
              </a:defRPr>
            </a:lvl4pPr>
            <a:lvl5pPr marL="20574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smtClean="0"/>
              <a:t>Schema independent query system</a:t>
            </a:r>
          </a:p>
          <a:p>
            <a:pPr lvl="1"/>
            <a:r>
              <a:rPr lang="en-US" sz="1800" dirty="0" smtClean="0"/>
              <a:t>Evolve code that depends on database view or schema when the view or schema changes</a:t>
            </a:r>
          </a:p>
          <a:p>
            <a:r>
              <a:rPr lang="en-US" sz="2000" dirty="0" smtClean="0"/>
              <a:t>Model of models</a:t>
            </a:r>
          </a:p>
          <a:p>
            <a:pPr lvl="1"/>
            <a:r>
              <a:rPr lang="en-US" sz="1800" dirty="0" smtClean="0"/>
              <a:t>The KR and analysis is built on a certain world view, what if that changes?</a:t>
            </a:r>
          </a:p>
          <a:p>
            <a:r>
              <a:rPr lang="en-US" sz="2000" dirty="0"/>
              <a:t>T</a:t>
            </a:r>
            <a:r>
              <a:rPr lang="en-US" sz="2000" dirty="0" smtClean="0"/>
              <a:t>ransformation of code </a:t>
            </a:r>
          </a:p>
          <a:p>
            <a:pPr lvl="1"/>
            <a:r>
              <a:rPr lang="en-US" sz="1800" dirty="0" smtClean="0"/>
              <a:t>Robust and systematic realization of the replace, reduce and compose primitives</a:t>
            </a:r>
          </a:p>
          <a:p>
            <a:pPr lvl="1"/>
            <a:r>
              <a:rPr lang="en-US" sz="1800" dirty="0" smtClean="0"/>
              <a:t>Make our approach to substitute or synthesize DFUs transferable</a:t>
            </a:r>
          </a:p>
          <a:p>
            <a:pPr lvl="1"/>
            <a:r>
              <a:rPr lang="en-US" sz="1800" dirty="0" smtClean="0"/>
              <a:t>Extend the applicability of these primitives</a:t>
            </a:r>
          </a:p>
        </p:txBody>
      </p:sp>
    </p:spTree>
    <p:extLst>
      <p:ext uri="{BB962C8B-B14F-4D97-AF65-F5344CB8AC3E}">
        <p14:creationId xmlns:p14="http://schemas.microsoft.com/office/powerpoint/2010/main" val="2002483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Placeholder to insert the final versions of </a:t>
            </a:r>
            <a:endParaRPr lang="en-US" dirty="0"/>
          </a:p>
        </p:txBody>
      </p:sp>
      <p:sp>
        <p:nvSpPr>
          <p:cNvPr id="3" name="Content Placeholder 2"/>
          <p:cNvSpPr>
            <a:spLocks noGrp="1"/>
          </p:cNvSpPr>
          <p:nvPr>
            <p:ph idx="1"/>
          </p:nvPr>
        </p:nvSpPr>
        <p:spPr/>
        <p:txBody>
          <a:bodyPr/>
          <a:lstStyle/>
          <a:p>
            <a:r>
              <a:rPr lang="en-US" dirty="0" smtClean="0"/>
              <a:t>Jacob’s slides</a:t>
            </a:r>
          </a:p>
          <a:p>
            <a:r>
              <a:rPr lang="en-US" dirty="0" smtClean="0"/>
              <a:t>Yue’s slides</a:t>
            </a:r>
          </a:p>
          <a:p>
            <a:r>
              <a:rPr lang="en-US" dirty="0" err="1" smtClean="0"/>
              <a:t>Arpit’s</a:t>
            </a:r>
            <a:r>
              <a:rPr lang="en-US" dirty="0" smtClean="0"/>
              <a:t> slide</a:t>
            </a:r>
          </a:p>
          <a:p>
            <a:r>
              <a:rPr lang="en-US" dirty="0" smtClean="0"/>
              <a:t>Fred/</a:t>
            </a:r>
            <a:r>
              <a:rPr lang="en-US" dirty="0" err="1" smtClean="0"/>
              <a:t>Jule</a:t>
            </a:r>
            <a:r>
              <a:rPr lang="en-US" dirty="0" smtClean="0"/>
              <a:t>– slides, possibly</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25</a:t>
            </a:fld>
            <a:endParaRPr lang="en-US"/>
          </a:p>
        </p:txBody>
      </p:sp>
      <p:sp>
        <p:nvSpPr>
          <p:cNvPr id="5" name="TextBox 4"/>
          <p:cNvSpPr txBox="1"/>
          <p:nvPr/>
        </p:nvSpPr>
        <p:spPr>
          <a:xfrm>
            <a:off x="4153544" y="3870580"/>
            <a:ext cx="4317356" cy="646331"/>
          </a:xfrm>
          <a:prstGeom prst="rect">
            <a:avLst/>
          </a:prstGeom>
          <a:solidFill>
            <a:schemeClr val="accent2"/>
          </a:solidFill>
        </p:spPr>
        <p:txBody>
          <a:bodyPr wrap="square" rtlCol="0">
            <a:spAutoFit/>
          </a:bodyPr>
          <a:lstStyle/>
          <a:p>
            <a:r>
              <a:rPr lang="en-US" dirty="0" smtClean="0"/>
              <a:t>Matt– pull in the final slides from Jacob, Yue et al when they are ready.</a:t>
            </a:r>
            <a:endParaRPr lang="en-US" dirty="0"/>
          </a:p>
        </p:txBody>
      </p:sp>
    </p:spTree>
    <p:extLst>
      <p:ext uri="{BB962C8B-B14F-4D97-AF65-F5344CB8AC3E}">
        <p14:creationId xmlns:p14="http://schemas.microsoft.com/office/powerpoint/2010/main" val="35407785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Phase 1 workshop</a:t>
            </a:r>
            <a:endParaRPr lang="en-US" dirty="0"/>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0840E6D7-221B-40B7-B50C-C3B5231B0D1A}" type="slidenum">
              <a:rPr lang="en-US" smtClean="0"/>
              <a:pPr/>
              <a:t>26</a:t>
            </a:fld>
            <a:endParaRPr lang="en-US"/>
          </a:p>
        </p:txBody>
      </p:sp>
    </p:spTree>
    <p:extLst>
      <p:ext uri="{BB962C8B-B14F-4D97-AF65-F5344CB8AC3E}">
        <p14:creationId xmlns:p14="http://schemas.microsoft.com/office/powerpoint/2010/main" val="25279478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 </a:t>
            </a:r>
            <a:r>
              <a:rPr lang="en-US" dirty="0" smtClean="0"/>
              <a:t>Physical </a:t>
            </a:r>
            <a:r>
              <a:rPr lang="en-US" dirty="0"/>
              <a:t>A</a:t>
            </a:r>
            <a:r>
              <a:rPr lang="en-US" dirty="0" smtClean="0"/>
              <a:t>ssets</a:t>
            </a:r>
            <a:endParaRPr lang="en-US" dirty="0"/>
          </a:p>
        </p:txBody>
      </p:sp>
      <p:sp>
        <p:nvSpPr>
          <p:cNvPr id="3" name="Content Placeholder 2"/>
          <p:cNvSpPr>
            <a:spLocks noGrp="1"/>
          </p:cNvSpPr>
          <p:nvPr>
            <p:ph idx="1"/>
          </p:nvPr>
        </p:nvSpPr>
        <p:spPr>
          <a:xfrm>
            <a:off x="457200" y="1462549"/>
            <a:ext cx="8229600" cy="4525963"/>
          </a:xfrm>
        </p:spPr>
        <p:txBody>
          <a:bodyPr/>
          <a:lstStyle/>
          <a:p>
            <a:r>
              <a:rPr lang="en-US" dirty="0" smtClean="0"/>
              <a:t>Logistics</a:t>
            </a:r>
          </a:p>
          <a:p>
            <a:pPr lvl="1"/>
            <a:r>
              <a:rPr lang="en-US" dirty="0" smtClean="0"/>
              <a:t>Server/Laptop, VM, Android devices (2-3 enough?)</a:t>
            </a:r>
          </a:p>
          <a:p>
            <a:pPr lvl="1"/>
            <a:r>
              <a:rPr lang="en-US" dirty="0" smtClean="0"/>
              <a:t>Wireless access point for connecting real Androids to virtualized environment</a:t>
            </a:r>
          </a:p>
          <a:p>
            <a:pPr lvl="1"/>
            <a:r>
              <a:rPr lang="en-US" dirty="0" smtClean="0"/>
              <a:t>Emulation (GPS signal, network, etc.)</a:t>
            </a:r>
          </a:p>
          <a:p>
            <a:pPr lvl="1"/>
            <a:endParaRPr lang="en-US" dirty="0"/>
          </a:p>
          <a:p>
            <a:r>
              <a:rPr lang="en-US" dirty="0" smtClean="0"/>
              <a:t>Technical</a:t>
            </a:r>
          </a:p>
          <a:p>
            <a:pPr lvl="1"/>
            <a:r>
              <a:rPr lang="en-US" dirty="0" smtClean="0"/>
              <a:t>TA4 Interface</a:t>
            </a:r>
          </a:p>
          <a:p>
            <a:pPr lvl="1"/>
            <a:r>
              <a:rPr lang="en-US" dirty="0" smtClean="0"/>
              <a:t>Knobs</a:t>
            </a:r>
          </a:p>
          <a:p>
            <a:pPr lvl="1"/>
            <a:r>
              <a:rPr lang="en-US" dirty="0" smtClean="0"/>
              <a:t>Validation (baseline 1, baseline 2, DAS adaptation)</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27</a:t>
            </a:fld>
            <a:endParaRPr lang="en-US"/>
          </a:p>
        </p:txBody>
      </p:sp>
    </p:spTree>
    <p:extLst>
      <p:ext uri="{BB962C8B-B14F-4D97-AF65-F5344CB8AC3E}">
        <p14:creationId xmlns:p14="http://schemas.microsoft.com/office/powerpoint/2010/main" val="12761644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 </a:t>
            </a:r>
            <a:r>
              <a:rPr lang="en-US" dirty="0" err="1"/>
              <a:t>P</a:t>
            </a:r>
            <a:r>
              <a:rPr lang="en-US" dirty="0" err="1" smtClean="0"/>
              <a:t>rogrammatics</a:t>
            </a:r>
            <a:endParaRPr lang="en-US" dirty="0"/>
          </a:p>
        </p:txBody>
      </p:sp>
      <p:sp>
        <p:nvSpPr>
          <p:cNvPr id="3" name="Content Placeholder 2"/>
          <p:cNvSpPr>
            <a:spLocks noGrp="1"/>
          </p:cNvSpPr>
          <p:nvPr>
            <p:ph idx="1"/>
          </p:nvPr>
        </p:nvSpPr>
        <p:spPr>
          <a:xfrm>
            <a:off x="457200" y="1216742"/>
            <a:ext cx="8229600" cy="4525963"/>
          </a:xfrm>
        </p:spPr>
        <p:txBody>
          <a:bodyPr/>
          <a:lstStyle/>
          <a:p>
            <a:r>
              <a:rPr lang="en-US" dirty="0" smtClean="0"/>
              <a:t>Core software is in good shape</a:t>
            </a:r>
          </a:p>
          <a:p>
            <a:pPr lvl="1"/>
            <a:r>
              <a:rPr lang="en-US" dirty="0" smtClean="0"/>
              <a:t>Many scenario scripts are geared toward running in the emulation environment</a:t>
            </a:r>
          </a:p>
          <a:p>
            <a:pPr lvl="1"/>
            <a:r>
              <a:rPr lang="en-US" dirty="0"/>
              <a:t>W</a:t>
            </a:r>
            <a:r>
              <a:rPr lang="en-US" dirty="0" smtClean="0"/>
              <a:t>e’ll likely want to evolve that to run in a hybrid </a:t>
            </a:r>
            <a:r>
              <a:rPr lang="en-US" dirty="0" err="1" smtClean="0"/>
              <a:t>emulated+real</a:t>
            </a:r>
            <a:r>
              <a:rPr lang="en-US" dirty="0" smtClean="0"/>
              <a:t> environment.</a:t>
            </a:r>
          </a:p>
          <a:p>
            <a:r>
              <a:rPr lang="en-US" dirty="0" smtClean="0"/>
              <a:t>We could use better displays in several areas</a:t>
            </a:r>
          </a:p>
          <a:p>
            <a:pPr lvl="1"/>
            <a:r>
              <a:rPr lang="en-US" dirty="0" smtClean="0"/>
              <a:t>Visualizing differences between a baseline environment and the perturbed environment</a:t>
            </a:r>
          </a:p>
          <a:p>
            <a:pPr lvl="1"/>
            <a:r>
              <a:rPr lang="en-US" dirty="0" smtClean="0"/>
              <a:t>Explaining some of the internal DAS decision making</a:t>
            </a:r>
          </a:p>
          <a:p>
            <a:r>
              <a:rPr lang="en-US" dirty="0" smtClean="0"/>
              <a:t>Today’s demo mimics many aspects of the environment we’ll have for the workshop.</a:t>
            </a:r>
          </a:p>
          <a:p>
            <a:pPr lvl="1"/>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28</a:t>
            </a:fld>
            <a:endParaRPr lang="en-US"/>
          </a:p>
        </p:txBody>
      </p:sp>
    </p:spTree>
    <p:extLst>
      <p:ext uri="{BB962C8B-B14F-4D97-AF65-F5344CB8AC3E}">
        <p14:creationId xmlns:p14="http://schemas.microsoft.com/office/powerpoint/2010/main" val="2454731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LL Interaction</a:t>
            </a:r>
            <a:endParaRPr lang="en-US" dirty="0"/>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0840E6D7-221B-40B7-B50C-C3B5231B0D1A}" type="slidenum">
              <a:rPr lang="en-US" smtClean="0"/>
              <a:pPr/>
              <a:t>29</a:t>
            </a:fld>
            <a:endParaRPr lang="en-US"/>
          </a:p>
        </p:txBody>
      </p:sp>
    </p:spTree>
    <p:extLst>
      <p:ext uri="{BB962C8B-B14F-4D97-AF65-F5344CB8AC3E}">
        <p14:creationId xmlns:p14="http://schemas.microsoft.com/office/powerpoint/2010/main" val="38413083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Program Review</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3</a:t>
            </a:fld>
            <a:endParaRPr lang="en-US"/>
          </a:p>
        </p:txBody>
      </p:sp>
    </p:spTree>
    <p:extLst>
      <p:ext uri="{BB962C8B-B14F-4D97-AF65-F5344CB8AC3E}">
        <p14:creationId xmlns:p14="http://schemas.microsoft.com/office/powerpoint/2010/main" val="42381293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LL’s API Doc</a:t>
            </a:r>
            <a:endParaRPr lang="en-US" dirty="0"/>
          </a:p>
        </p:txBody>
      </p:sp>
      <p:sp>
        <p:nvSpPr>
          <p:cNvPr id="3" name="Content Placeholder 2"/>
          <p:cNvSpPr>
            <a:spLocks noGrp="1"/>
          </p:cNvSpPr>
          <p:nvPr>
            <p:ph idx="1"/>
          </p:nvPr>
        </p:nvSpPr>
        <p:spPr>
          <a:xfrm>
            <a:off x="457200" y="1307690"/>
            <a:ext cx="8229600" cy="4818473"/>
          </a:xfrm>
        </p:spPr>
        <p:txBody>
          <a:bodyPr/>
          <a:lstStyle/>
          <a:p>
            <a:pPr marL="0" indent="0">
              <a:buNone/>
            </a:pPr>
            <a:r>
              <a:rPr lang="en-US" dirty="0" smtClean="0"/>
              <a:t>Calls out three stages of execution:</a:t>
            </a:r>
          </a:p>
          <a:p>
            <a:r>
              <a:rPr lang="en-US" b="1" dirty="0" smtClean="0"/>
              <a:t>Baseline Stage A </a:t>
            </a:r>
            <a:r>
              <a:rPr lang="en-US" dirty="0" smtClean="0"/>
              <a:t>– baseline platform in the baseline environment</a:t>
            </a:r>
          </a:p>
          <a:p>
            <a:pPr lvl="1"/>
            <a:r>
              <a:rPr lang="en-US" i="1" dirty="0" smtClean="0"/>
              <a:t>All intent tests should pass</a:t>
            </a:r>
          </a:p>
          <a:p>
            <a:r>
              <a:rPr lang="en-US" b="1" dirty="0" smtClean="0"/>
              <a:t>Baseline Stage B</a:t>
            </a:r>
            <a:r>
              <a:rPr lang="en-US" dirty="0" smtClean="0"/>
              <a:t> – baseline platform in perturbed environment</a:t>
            </a:r>
          </a:p>
          <a:p>
            <a:pPr lvl="1"/>
            <a:r>
              <a:rPr lang="en-US" i="1" dirty="0" smtClean="0"/>
              <a:t>If all intent tests pass, test is inconclusive</a:t>
            </a:r>
          </a:p>
          <a:p>
            <a:pPr lvl="2"/>
            <a:r>
              <a:rPr lang="en-US" dirty="0" smtClean="0"/>
              <a:t>What about non-determinism?</a:t>
            </a:r>
          </a:p>
          <a:p>
            <a:r>
              <a:rPr lang="en-US" b="1" dirty="0" smtClean="0"/>
              <a:t>Challenge Stage</a:t>
            </a:r>
            <a:r>
              <a:rPr lang="en-US" dirty="0" smtClean="0"/>
              <a:t> – DAS adapted platform in perturbed environment</a:t>
            </a:r>
          </a:p>
        </p:txBody>
      </p:sp>
      <p:sp>
        <p:nvSpPr>
          <p:cNvPr id="4" name="Slide Number Placeholder 3"/>
          <p:cNvSpPr>
            <a:spLocks noGrp="1"/>
          </p:cNvSpPr>
          <p:nvPr>
            <p:ph type="sldNum" sz="quarter" idx="12"/>
          </p:nvPr>
        </p:nvSpPr>
        <p:spPr/>
        <p:txBody>
          <a:bodyPr/>
          <a:lstStyle/>
          <a:p>
            <a:fld id="{0840E6D7-221B-40B7-B50C-C3B5231B0D1A}" type="slidenum">
              <a:rPr lang="en-US" smtClean="0"/>
              <a:pPr/>
              <a:t>30</a:t>
            </a:fld>
            <a:endParaRPr lang="en-US"/>
          </a:p>
        </p:txBody>
      </p:sp>
    </p:spTree>
    <p:extLst>
      <p:ext uri="{BB962C8B-B14F-4D97-AF65-F5344CB8AC3E}">
        <p14:creationId xmlns:p14="http://schemas.microsoft.com/office/powerpoint/2010/main" val="34091954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LL’s API Doc continued</a:t>
            </a:r>
            <a:endParaRPr lang="en-US" dirty="0"/>
          </a:p>
        </p:txBody>
      </p:sp>
      <p:sp>
        <p:nvSpPr>
          <p:cNvPr id="3" name="Content Placeholder 2"/>
          <p:cNvSpPr>
            <a:spLocks noGrp="1"/>
          </p:cNvSpPr>
          <p:nvPr>
            <p:ph idx="1"/>
          </p:nvPr>
        </p:nvSpPr>
        <p:spPr/>
        <p:txBody>
          <a:bodyPr/>
          <a:lstStyle/>
          <a:p>
            <a:r>
              <a:rPr lang="en-US" dirty="0" smtClean="0"/>
              <a:t>We have a Test Adapter that can run each of the three stages</a:t>
            </a:r>
          </a:p>
          <a:p>
            <a:r>
              <a:rPr lang="en-US" dirty="0" smtClean="0"/>
              <a:t>LL wanted a REST API that defined a series of action and status messages</a:t>
            </a:r>
          </a:p>
          <a:p>
            <a:pPr lvl="1"/>
            <a:r>
              <a:rPr lang="en-US" dirty="0" smtClean="0"/>
              <a:t>We have fully implemented the messages they requested</a:t>
            </a:r>
          </a:p>
          <a:p>
            <a:pPr lvl="2"/>
            <a:r>
              <a:rPr lang="en-US" dirty="0" smtClean="0"/>
              <a:t>Awaiting validation against their real Test Harness or an evaluation Test Harness that LL might provide.</a:t>
            </a:r>
          </a:p>
          <a:p>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31</a:t>
            </a:fld>
            <a:endParaRPr lang="en-US"/>
          </a:p>
        </p:txBody>
      </p:sp>
    </p:spTree>
    <p:extLst>
      <p:ext uri="{BB962C8B-B14F-4D97-AF65-F5344CB8AC3E}">
        <p14:creationId xmlns:p14="http://schemas.microsoft.com/office/powerpoint/2010/main" val="7420153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Overall Experience</a:t>
            </a:r>
            <a:endParaRPr lang="en-US" dirty="0"/>
          </a:p>
        </p:txBody>
      </p:sp>
      <p:sp>
        <p:nvSpPr>
          <p:cNvPr id="3" name="Content Placeholder 2"/>
          <p:cNvSpPr>
            <a:spLocks noGrp="1"/>
          </p:cNvSpPr>
          <p:nvPr>
            <p:ph idx="1"/>
          </p:nvPr>
        </p:nvSpPr>
        <p:spPr/>
        <p:txBody>
          <a:bodyPr/>
          <a:lstStyle/>
          <a:p>
            <a:r>
              <a:rPr lang="en-US" dirty="0" smtClean="0"/>
              <a:t>Issues encountered</a:t>
            </a:r>
          </a:p>
          <a:p>
            <a:pPr lvl="1"/>
            <a:r>
              <a:rPr lang="en-US" dirty="0" err="1" smtClean="0"/>
              <a:t>IMMoRTALS’s</a:t>
            </a:r>
            <a:r>
              <a:rPr lang="en-US" dirty="0" smtClean="0"/>
              <a:t> uniqueness</a:t>
            </a:r>
          </a:p>
          <a:p>
            <a:pPr lvl="2"/>
            <a:r>
              <a:rPr lang="en-US" dirty="0" smtClean="0"/>
              <a:t>Pre-deployment changes</a:t>
            </a:r>
          </a:p>
          <a:p>
            <a:pPr lvl="2"/>
            <a:r>
              <a:rPr lang="en-US" dirty="0" smtClean="0"/>
              <a:t>Mission requirement changes, in addition to resources</a:t>
            </a:r>
          </a:p>
          <a:p>
            <a:pPr lvl="2"/>
            <a:r>
              <a:rPr lang="en-US" dirty="0" smtClean="0"/>
              <a:t>Runtime system (Marti + ATAK light)</a:t>
            </a:r>
          </a:p>
          <a:p>
            <a:pPr lvl="2"/>
            <a:r>
              <a:rPr lang="en-US" dirty="0" smtClean="0"/>
              <a:t>Not always a sharp black and white between what will work and what will not</a:t>
            </a:r>
          </a:p>
          <a:p>
            <a:pPr lvl="2"/>
            <a:endParaRPr lang="en-US" dirty="0" smtClean="0"/>
          </a:p>
          <a:p>
            <a:pPr lvl="1"/>
            <a:r>
              <a:rPr lang="en-US" dirty="0" smtClean="0"/>
              <a:t>Other than that mostly good, collaborative and helpful</a:t>
            </a:r>
          </a:p>
        </p:txBody>
      </p:sp>
      <p:sp>
        <p:nvSpPr>
          <p:cNvPr id="4" name="Slide Number Placeholder 3"/>
          <p:cNvSpPr>
            <a:spLocks noGrp="1"/>
          </p:cNvSpPr>
          <p:nvPr>
            <p:ph type="sldNum" sz="quarter" idx="12"/>
          </p:nvPr>
        </p:nvSpPr>
        <p:spPr/>
        <p:txBody>
          <a:bodyPr/>
          <a:lstStyle/>
          <a:p>
            <a:fld id="{0840E6D7-221B-40B7-B50C-C3B5231B0D1A}" type="slidenum">
              <a:rPr lang="en-US" smtClean="0"/>
              <a:pPr/>
              <a:t>32</a:t>
            </a:fld>
            <a:endParaRPr lang="en-US"/>
          </a:p>
        </p:txBody>
      </p:sp>
    </p:spTree>
    <p:extLst>
      <p:ext uri="{BB962C8B-B14F-4D97-AF65-F5344CB8AC3E}">
        <p14:creationId xmlns:p14="http://schemas.microsoft.com/office/powerpoint/2010/main" val="1757756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Example: Complexity </a:t>
            </a:r>
            <a:endParaRPr lang="en-US" dirty="0"/>
          </a:p>
        </p:txBody>
      </p:sp>
      <p:sp>
        <p:nvSpPr>
          <p:cNvPr id="3" name="Content Placeholder 2"/>
          <p:cNvSpPr>
            <a:spLocks noGrp="1"/>
          </p:cNvSpPr>
          <p:nvPr>
            <p:ph idx="1"/>
          </p:nvPr>
        </p:nvSpPr>
        <p:spPr>
          <a:xfrm>
            <a:off x="304208" y="1166148"/>
            <a:ext cx="8603818" cy="5454652"/>
          </a:xfrm>
        </p:spPr>
        <p:txBody>
          <a:bodyPr/>
          <a:lstStyle/>
          <a:p>
            <a:r>
              <a:rPr lang="en-US" sz="2000" dirty="0" smtClean="0"/>
              <a:t>Intent</a:t>
            </a:r>
          </a:p>
          <a:p>
            <a:pPr lvl="1"/>
            <a:r>
              <a:rPr lang="en-US" sz="1800" dirty="0" smtClean="0"/>
              <a:t>At a high level:  ATAK Lite clients are able to share SA data</a:t>
            </a:r>
          </a:p>
          <a:p>
            <a:pPr lvl="1"/>
            <a:r>
              <a:rPr lang="en-US" sz="1800" dirty="0"/>
              <a:t>C</a:t>
            </a:r>
            <a:r>
              <a:rPr lang="en-US" sz="1800" dirty="0" smtClean="0"/>
              <a:t>aveats</a:t>
            </a:r>
          </a:p>
          <a:p>
            <a:pPr lvl="2"/>
            <a:r>
              <a:rPr lang="en-US" sz="1600" dirty="0" smtClean="0"/>
              <a:t>SA data published continuously and not all components start/stop at the same instant </a:t>
            </a:r>
            <a:r>
              <a:rPr lang="en-US" sz="1600" dirty="0" smtClean="0">
                <a:sym typeface="Wingdings" panose="05000000000000000000" pitchFamily="2" charset="2"/>
              </a:rPr>
              <a:t> correctness check need to allow some slack </a:t>
            </a:r>
          </a:p>
          <a:p>
            <a:pPr lvl="2"/>
            <a:r>
              <a:rPr lang="en-US" sz="1600" dirty="0" smtClean="0"/>
              <a:t>Attributes like timeliness require distributed logging, time synchronization, and aggregation – not done in Phase 1, doable with additional TH/TA infrastructure</a:t>
            </a:r>
          </a:p>
          <a:p>
            <a:pPr lvl="2"/>
            <a:r>
              <a:rPr lang="en-US" sz="1600" dirty="0" smtClean="0"/>
              <a:t>What kind of SA data or qualities of SA data depends on the mission requirement (e.g., military grade location, location vs images)  </a:t>
            </a:r>
            <a:r>
              <a:rPr lang="en-US" sz="1600" dirty="0" smtClean="0">
                <a:sym typeface="Wingdings" panose="05000000000000000000" pitchFamily="2" charset="2"/>
              </a:rPr>
              <a:t>  “changes” influence “intent” </a:t>
            </a:r>
            <a:endParaRPr lang="en-US" dirty="0" smtClean="0"/>
          </a:p>
          <a:p>
            <a:r>
              <a:rPr lang="en-US" sz="2000" dirty="0"/>
              <a:t>H</a:t>
            </a:r>
            <a:r>
              <a:rPr lang="en-US" sz="2000" dirty="0" smtClean="0"/>
              <a:t>ow to programmatically decide that the DAS did the “right” thing</a:t>
            </a:r>
          </a:p>
          <a:p>
            <a:pPr lvl="1"/>
            <a:r>
              <a:rPr lang="en-US" sz="1600" dirty="0" smtClean="0"/>
              <a:t>For each degree of freedom (i.e., mission requirement attribute and environment resource that can change) we have at least one test to check correct operation</a:t>
            </a:r>
          </a:p>
          <a:p>
            <a:pPr lvl="1"/>
            <a:r>
              <a:rPr lang="en-US" sz="1600" dirty="0" smtClean="0"/>
              <a:t>For LL’s purpose, we enumerated all possible changes that are currently supported </a:t>
            </a:r>
          </a:p>
          <a:p>
            <a:pPr lvl="2"/>
            <a:r>
              <a:rPr lang="en-US" sz="1400" dirty="0" smtClean="0"/>
              <a:t>We have a strong positive check – i.e., what must happen</a:t>
            </a:r>
          </a:p>
          <a:p>
            <a:pPr lvl="2"/>
            <a:r>
              <a:rPr lang="en-US" sz="1400" dirty="0" smtClean="0"/>
              <a:t>And a  weak negative check – i.e., what must not happen  </a:t>
            </a:r>
          </a:p>
          <a:p>
            <a:pPr lvl="2"/>
            <a:r>
              <a:rPr lang="en-US" sz="1400" dirty="0" smtClean="0"/>
              <a:t>But this is untenable as scenarios get larger more complex (i.e., we add more degrees of freedom)</a:t>
            </a:r>
          </a:p>
          <a:p>
            <a:pPr marL="457200" lvl="1" indent="0">
              <a:buNone/>
            </a:pPr>
            <a:endParaRPr lang="en-US" sz="1400" dirty="0" smtClean="0"/>
          </a:p>
          <a:p>
            <a:pPr lvl="1"/>
            <a:endParaRPr lang="en-US" sz="1600" dirty="0" smtClean="0"/>
          </a:p>
        </p:txBody>
      </p:sp>
      <p:sp>
        <p:nvSpPr>
          <p:cNvPr id="4" name="Slide Number Placeholder 3"/>
          <p:cNvSpPr>
            <a:spLocks noGrp="1"/>
          </p:cNvSpPr>
          <p:nvPr>
            <p:ph type="sldNum" sz="quarter" idx="12"/>
          </p:nvPr>
        </p:nvSpPr>
        <p:spPr/>
        <p:txBody>
          <a:bodyPr/>
          <a:lstStyle/>
          <a:p>
            <a:fld id="{0840E6D7-221B-40B7-B50C-C3B5231B0D1A}" type="slidenum">
              <a:rPr lang="en-US" smtClean="0"/>
              <a:pPr/>
              <a:t>33</a:t>
            </a:fld>
            <a:endParaRPr lang="en-US"/>
          </a:p>
        </p:txBody>
      </p:sp>
      <p:sp>
        <p:nvSpPr>
          <p:cNvPr id="5" name="TextBox 4"/>
          <p:cNvSpPr txBox="1"/>
          <p:nvPr/>
        </p:nvSpPr>
        <p:spPr>
          <a:xfrm>
            <a:off x="6459794" y="97529"/>
            <a:ext cx="2684206" cy="1200329"/>
          </a:xfrm>
          <a:prstGeom prst="rect">
            <a:avLst/>
          </a:prstGeom>
          <a:solidFill>
            <a:schemeClr val="accent2"/>
          </a:solidFill>
        </p:spPr>
        <p:txBody>
          <a:bodyPr wrap="square" rtlCol="0">
            <a:spAutoFit/>
          </a:bodyPr>
          <a:lstStyle/>
          <a:p>
            <a:r>
              <a:rPr lang="en-US" dirty="0" smtClean="0"/>
              <a:t>Matt- please see if this is what you have in mind, and modify accordingly</a:t>
            </a:r>
            <a:endParaRPr lang="en-US" dirty="0"/>
          </a:p>
        </p:txBody>
      </p:sp>
    </p:spTree>
    <p:extLst>
      <p:ext uri="{BB962C8B-B14F-4D97-AF65-F5344CB8AC3E}">
        <p14:creationId xmlns:p14="http://schemas.microsoft.com/office/powerpoint/2010/main" val="41381019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Looking ahead at Phase 2</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34</a:t>
            </a:fld>
            <a:endParaRPr lang="en-US"/>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344699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Phase 2 Technology Push </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35</a:t>
            </a:fld>
            <a:endParaRPr lang="en-US"/>
          </a:p>
        </p:txBody>
      </p:sp>
      <p:sp>
        <p:nvSpPr>
          <p:cNvPr id="6" name="Rectangle 5"/>
          <p:cNvSpPr/>
          <p:nvPr/>
        </p:nvSpPr>
        <p:spPr>
          <a:xfrm>
            <a:off x="172476" y="1519310"/>
            <a:ext cx="4369719" cy="284167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b="1" u="sng" dirty="0" smtClean="0">
                <a:solidFill>
                  <a:schemeClr val="tx1"/>
                </a:solidFill>
              </a:rPr>
              <a:t>Discovery side</a:t>
            </a:r>
          </a:p>
          <a:p>
            <a:pPr marL="182880" indent="-182880">
              <a:spcBef>
                <a:spcPts val="600"/>
              </a:spcBef>
              <a:buFont typeface="Arial" panose="020B0604020202020204" pitchFamily="34" charset="0"/>
              <a:buChar char="•"/>
            </a:pPr>
            <a:r>
              <a:rPr lang="en-US" dirty="0" smtClean="0">
                <a:solidFill>
                  <a:schemeClr val="tx1"/>
                </a:solidFill>
              </a:rPr>
              <a:t>Input dependency: program analysis + testing </a:t>
            </a:r>
          </a:p>
          <a:p>
            <a:pPr marL="182880" indent="-182880">
              <a:spcBef>
                <a:spcPts val="600"/>
              </a:spcBef>
              <a:buFont typeface="Arial" panose="020B0604020202020204" pitchFamily="34" charset="0"/>
              <a:buChar char="•"/>
            </a:pPr>
            <a:r>
              <a:rPr lang="en-US" dirty="0">
                <a:solidFill>
                  <a:schemeClr val="tx1"/>
                </a:solidFill>
              </a:rPr>
              <a:t>Hidden dependency </a:t>
            </a:r>
            <a:r>
              <a:rPr lang="en-US" dirty="0" smtClean="0">
                <a:solidFill>
                  <a:schemeClr val="tx1"/>
                </a:solidFill>
              </a:rPr>
              <a:t>(through mutation </a:t>
            </a:r>
            <a:r>
              <a:rPr lang="en-US" dirty="0">
                <a:solidFill>
                  <a:schemeClr val="tx1"/>
                </a:solidFill>
              </a:rPr>
              <a:t>testing)</a:t>
            </a:r>
          </a:p>
          <a:p>
            <a:pPr marL="182880" indent="-182880">
              <a:spcBef>
                <a:spcPts val="600"/>
              </a:spcBef>
              <a:buFont typeface="Arial" panose="020B0604020202020204" pitchFamily="34" charset="0"/>
              <a:buChar char="•"/>
            </a:pPr>
            <a:r>
              <a:rPr lang="en-US" dirty="0" smtClean="0">
                <a:solidFill>
                  <a:schemeClr val="tx1"/>
                </a:solidFill>
              </a:rPr>
              <a:t>Dependency and usage of resources such as 3</a:t>
            </a:r>
            <a:r>
              <a:rPr lang="en-US" baseline="30000" dirty="0" smtClean="0">
                <a:solidFill>
                  <a:schemeClr val="tx1"/>
                </a:solidFill>
              </a:rPr>
              <a:t>rd</a:t>
            </a:r>
            <a:r>
              <a:rPr lang="en-US" dirty="0" smtClean="0">
                <a:solidFill>
                  <a:schemeClr val="tx1"/>
                </a:solidFill>
              </a:rPr>
              <a:t> party library </a:t>
            </a:r>
          </a:p>
          <a:p>
            <a:pPr marL="182880" indent="-182880">
              <a:spcBef>
                <a:spcPts val="600"/>
              </a:spcBef>
              <a:buFont typeface="Arial" panose="020B0604020202020204" pitchFamily="34" charset="0"/>
              <a:buChar char="•"/>
            </a:pPr>
            <a:r>
              <a:rPr lang="en-US" dirty="0" smtClean="0">
                <a:solidFill>
                  <a:schemeClr val="tx1"/>
                </a:solidFill>
              </a:rPr>
              <a:t>Inference/transparency of resource usage </a:t>
            </a:r>
          </a:p>
          <a:p>
            <a:pPr marL="182880" indent="-182880">
              <a:spcBef>
                <a:spcPts val="600"/>
              </a:spcBef>
              <a:buFont typeface="Arial" panose="020B0604020202020204" pitchFamily="34" charset="0"/>
              <a:buChar char="•"/>
            </a:pPr>
            <a:r>
              <a:rPr lang="en-US" dirty="0" smtClean="0">
                <a:solidFill>
                  <a:schemeClr val="tx1"/>
                </a:solidFill>
              </a:rPr>
              <a:t>Non-android/server side</a:t>
            </a:r>
          </a:p>
        </p:txBody>
      </p:sp>
      <p:sp>
        <p:nvSpPr>
          <p:cNvPr id="8" name="Rectangle 7"/>
          <p:cNvSpPr/>
          <p:nvPr/>
        </p:nvSpPr>
        <p:spPr>
          <a:xfrm>
            <a:off x="4620098" y="1519310"/>
            <a:ext cx="4369719" cy="284167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t"/>
          <a:lstStyle/>
          <a:p>
            <a:pPr>
              <a:spcBef>
                <a:spcPts val="600"/>
              </a:spcBef>
            </a:pPr>
            <a:r>
              <a:rPr lang="en-US" b="1" u="sng" dirty="0" smtClean="0">
                <a:solidFill>
                  <a:schemeClr val="tx1"/>
                </a:solidFill>
              </a:rPr>
              <a:t>Analytics side</a:t>
            </a:r>
          </a:p>
          <a:p>
            <a:pPr marL="182880" indent="-182880">
              <a:spcBef>
                <a:spcPts val="600"/>
              </a:spcBef>
              <a:buFont typeface="Arial" panose="020B0604020202020204" pitchFamily="34" charset="0"/>
              <a:buChar char="•"/>
            </a:pPr>
            <a:r>
              <a:rPr lang="en-US" dirty="0" smtClean="0">
                <a:solidFill>
                  <a:schemeClr val="tx1"/>
                </a:solidFill>
              </a:rPr>
              <a:t>Type selection</a:t>
            </a:r>
          </a:p>
          <a:p>
            <a:pPr marL="182880" indent="-182880">
              <a:spcBef>
                <a:spcPts val="600"/>
              </a:spcBef>
              <a:buFont typeface="Arial" panose="020B0604020202020204" pitchFamily="34" charset="0"/>
              <a:buChar char="•"/>
            </a:pPr>
            <a:r>
              <a:rPr lang="en-US" dirty="0" smtClean="0">
                <a:solidFill>
                  <a:schemeClr val="tx1"/>
                </a:solidFill>
              </a:rPr>
              <a:t>Handle evolution of database schema</a:t>
            </a:r>
          </a:p>
          <a:p>
            <a:pPr marL="182880" indent="-182880">
              <a:spcBef>
                <a:spcPts val="600"/>
              </a:spcBef>
              <a:buFont typeface="Arial" panose="020B0604020202020204" pitchFamily="34" charset="0"/>
              <a:buChar char="•"/>
            </a:pPr>
            <a:r>
              <a:rPr lang="en-US" dirty="0" smtClean="0">
                <a:solidFill>
                  <a:schemeClr val="tx1"/>
                </a:solidFill>
              </a:rPr>
              <a:t>Enhanced program mutation</a:t>
            </a:r>
          </a:p>
          <a:p>
            <a:pPr marL="640080" lvl="1" indent="-182880">
              <a:spcBef>
                <a:spcPts val="600"/>
              </a:spcBef>
              <a:buFont typeface="Arial" panose="020B0604020202020204" pitchFamily="34" charset="0"/>
              <a:buChar char="•"/>
            </a:pPr>
            <a:r>
              <a:rPr lang="en-US" dirty="0" smtClean="0">
                <a:solidFill>
                  <a:schemeClr val="tx1"/>
                </a:solidFill>
              </a:rPr>
              <a:t>Replace, Reduce, Compose (add)</a:t>
            </a:r>
          </a:p>
          <a:p>
            <a:pPr marL="182880" indent="-182880">
              <a:spcBef>
                <a:spcPts val="600"/>
              </a:spcBef>
              <a:buFont typeface="Arial" panose="020B0604020202020204" pitchFamily="34" charset="0"/>
              <a:buChar char="•"/>
            </a:pPr>
            <a:r>
              <a:rPr lang="en-US" dirty="0" smtClean="0">
                <a:solidFill>
                  <a:schemeClr val="tx1"/>
                </a:solidFill>
              </a:rPr>
              <a:t>Runtime change handling </a:t>
            </a:r>
          </a:p>
          <a:p>
            <a:pPr marL="182880" indent="-182880">
              <a:spcBef>
                <a:spcPts val="600"/>
              </a:spcBef>
              <a:buFont typeface="Arial" panose="020B0604020202020204" pitchFamily="34" charset="0"/>
              <a:buChar char="•"/>
            </a:pPr>
            <a:endParaRPr lang="en-US" dirty="0">
              <a:solidFill>
                <a:schemeClr val="tx1"/>
              </a:solidFill>
            </a:endParaRPr>
          </a:p>
        </p:txBody>
      </p:sp>
      <p:sp>
        <p:nvSpPr>
          <p:cNvPr id="9" name="Rectangle 8"/>
          <p:cNvSpPr/>
          <p:nvPr/>
        </p:nvSpPr>
        <p:spPr>
          <a:xfrm>
            <a:off x="1030724" y="4656331"/>
            <a:ext cx="7082553" cy="150055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endParaRPr lang="en-US" b="1" u="sng" dirty="0" smtClean="0">
              <a:solidFill>
                <a:schemeClr val="tx1"/>
              </a:solidFill>
            </a:endParaRPr>
          </a:p>
          <a:p>
            <a:pPr>
              <a:spcBef>
                <a:spcPts val="600"/>
              </a:spcBef>
            </a:pPr>
            <a:r>
              <a:rPr lang="en-US" b="1" u="sng" dirty="0" smtClean="0">
                <a:solidFill>
                  <a:schemeClr val="tx1"/>
                </a:solidFill>
              </a:rPr>
              <a:t>DAS/Platform</a:t>
            </a:r>
          </a:p>
          <a:p>
            <a:pPr marL="182880" indent="-182880">
              <a:spcBef>
                <a:spcPts val="600"/>
              </a:spcBef>
              <a:buFont typeface="Arial" panose="020B0604020202020204" pitchFamily="34" charset="0"/>
              <a:buChar char="•"/>
            </a:pPr>
            <a:r>
              <a:rPr lang="en-US" dirty="0" smtClean="0">
                <a:solidFill>
                  <a:schemeClr val="tx1"/>
                </a:solidFill>
              </a:rPr>
              <a:t>Enhanced evaluation (e.g., efficiency gain/loss of evolved application) </a:t>
            </a:r>
          </a:p>
          <a:p>
            <a:pPr marL="182880" indent="-182880">
              <a:spcBef>
                <a:spcPts val="600"/>
              </a:spcBef>
              <a:buFont typeface="Arial" panose="020B0604020202020204" pitchFamily="34" charset="0"/>
              <a:buChar char="•"/>
            </a:pPr>
            <a:r>
              <a:rPr lang="en-US" dirty="0" smtClean="0">
                <a:solidFill>
                  <a:schemeClr val="tx1"/>
                </a:solidFill>
              </a:rPr>
              <a:t>More complex CPs</a:t>
            </a:r>
          </a:p>
          <a:p>
            <a:pPr marL="182880" indent="-182880">
              <a:spcBef>
                <a:spcPts val="600"/>
              </a:spcBef>
              <a:buFont typeface="Arial" panose="020B0604020202020204" pitchFamily="34" charset="0"/>
              <a:buChar char="•"/>
            </a:pPr>
            <a:r>
              <a:rPr lang="en-US" dirty="0" smtClean="0">
                <a:solidFill>
                  <a:schemeClr val="tx1"/>
                </a:solidFill>
              </a:rPr>
              <a:t>Model evolution – representation, change propagation</a:t>
            </a:r>
          </a:p>
          <a:p>
            <a:pPr marL="182880" indent="-182880">
              <a:spcBef>
                <a:spcPts val="600"/>
              </a:spcBef>
              <a:buFont typeface="Arial" panose="020B0604020202020204" pitchFamily="34" charset="0"/>
              <a:buChar char="•"/>
            </a:pPr>
            <a:endParaRPr lang="en-US" dirty="0">
              <a:solidFill>
                <a:schemeClr val="tx1"/>
              </a:solidFill>
            </a:endParaRPr>
          </a:p>
        </p:txBody>
      </p:sp>
    </p:spTree>
    <p:extLst>
      <p:ext uri="{BB962C8B-B14F-4D97-AF65-F5344CB8AC3E}">
        <p14:creationId xmlns:p14="http://schemas.microsoft.com/office/powerpoint/2010/main" val="257156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049" y="1040068"/>
            <a:ext cx="2920774" cy="5257800"/>
          </a:xfrm>
          <a:prstGeom prst="rect">
            <a:avLst/>
          </a:prstGeom>
          <a:noFill/>
          <a:ln>
            <a:solidFill>
              <a:schemeClr val="tx1"/>
            </a:solidFill>
          </a:ln>
        </p:spPr>
        <p:txBody>
          <a:bodyPr wrap="square" rtlCol="0">
            <a:noAutofit/>
          </a:bodyPr>
          <a:lstStyle/>
          <a:p>
            <a:r>
              <a:rPr lang="en-US" dirty="0" smtClean="0"/>
              <a:t>Phase 1</a:t>
            </a:r>
            <a:endParaRPr lang="en-US" dirty="0"/>
          </a:p>
          <a:p>
            <a:pPr marL="257175" indent="-257175">
              <a:lnSpc>
                <a:spcPct val="90000"/>
              </a:lnSpc>
              <a:buFont typeface="Arial" panose="020B0604020202020204" pitchFamily="34" charset="0"/>
              <a:buChar char="•"/>
            </a:pPr>
            <a:r>
              <a:rPr lang="en-US" sz="1500" dirty="0"/>
              <a:t>Driven by changes in functional and extra functional requirements and constraints</a:t>
            </a:r>
          </a:p>
          <a:p>
            <a:pPr marL="257175" indent="-257175">
              <a:lnSpc>
                <a:spcPct val="90000"/>
              </a:lnSpc>
              <a:buFont typeface="Arial" panose="020B0604020202020204" pitchFamily="34" charset="0"/>
              <a:buChar char="•"/>
            </a:pPr>
            <a:r>
              <a:rPr lang="en-US" sz="1500" dirty="0"/>
              <a:t>Evaluation is focused on correctness (i.e., </a:t>
            </a:r>
            <a:r>
              <a:rPr lang="en-US" sz="1500" dirty="0" smtClean="0"/>
              <a:t>it </a:t>
            </a:r>
            <a:r>
              <a:rPr lang="en-US" sz="1500" dirty="0"/>
              <a:t>is mostly verification)—no qualitative distinction is made among the possible solutions</a:t>
            </a:r>
          </a:p>
          <a:p>
            <a:pPr marL="257175" indent="-257175">
              <a:lnSpc>
                <a:spcPct val="90000"/>
              </a:lnSpc>
              <a:buFont typeface="Arial" panose="020B0604020202020204" pitchFamily="34" charset="0"/>
              <a:buChar char="•"/>
            </a:pPr>
            <a:r>
              <a:rPr lang="en-US" sz="1500" dirty="0"/>
              <a:t>Verification is through tests to show that functional intent is preserved</a:t>
            </a:r>
          </a:p>
          <a:p>
            <a:pPr marL="257175" indent="-257175">
              <a:lnSpc>
                <a:spcPct val="90000"/>
              </a:lnSpc>
              <a:buFont typeface="Arial" panose="020B0604020202020204" pitchFamily="34" charset="0"/>
              <a:buChar char="•"/>
            </a:pPr>
            <a:r>
              <a:rPr lang="en-US" sz="1500" dirty="0"/>
              <a:t>Realized by substitution of components that follow the same usage pattern as baseline </a:t>
            </a:r>
          </a:p>
          <a:p>
            <a:pPr marL="600075" lvl="1" indent="-257175">
              <a:lnSpc>
                <a:spcPct val="90000"/>
              </a:lnSpc>
              <a:buFont typeface="Arial" panose="020B0604020202020204" pitchFamily="34" charset="0"/>
              <a:buChar char="•"/>
            </a:pPr>
            <a:r>
              <a:rPr lang="en-US" sz="1400" dirty="0" smtClean="0">
                <a:latin typeface="Arial" panose="020B0604020202020204" pitchFamily="34" charset="0"/>
                <a:cs typeface="Arial" panose="020B0604020202020204" pitchFamily="34" charset="0"/>
              </a:rPr>
              <a:t>Substitute(s) that could work exists: choose &amp; massage the code </a:t>
            </a:r>
          </a:p>
          <a:p>
            <a:pPr marL="600075" lvl="1" indent="-257175">
              <a:lnSpc>
                <a:spcPct val="90000"/>
              </a:lnSpc>
              <a:buFont typeface="Arial" panose="020B0604020202020204" pitchFamily="34" charset="0"/>
              <a:buChar char="•"/>
            </a:pPr>
            <a:r>
              <a:rPr lang="en-US" sz="1400" dirty="0" smtClean="0">
                <a:latin typeface="Arial" panose="020B0604020202020204" pitchFamily="34" charset="0"/>
                <a:cs typeface="Arial" panose="020B0604020202020204" pitchFamily="34" charset="0"/>
              </a:rPr>
              <a:t>Compose a substitute from available components, and then massage the code</a:t>
            </a:r>
            <a:endParaRPr lang="en-US" sz="1400" dirty="0">
              <a:latin typeface="Arial" panose="020B0604020202020204" pitchFamily="34" charset="0"/>
              <a:cs typeface="Arial" panose="020B0604020202020204" pitchFamily="34" charset="0"/>
            </a:endParaRPr>
          </a:p>
        </p:txBody>
      </p:sp>
      <p:sp>
        <p:nvSpPr>
          <p:cNvPr id="5" name="TextBox 4"/>
          <p:cNvSpPr txBox="1"/>
          <p:nvPr/>
        </p:nvSpPr>
        <p:spPr>
          <a:xfrm>
            <a:off x="3039152" y="1040067"/>
            <a:ext cx="2978190" cy="5257800"/>
          </a:xfrm>
          <a:prstGeom prst="rect">
            <a:avLst/>
          </a:prstGeom>
          <a:noFill/>
          <a:ln>
            <a:solidFill>
              <a:schemeClr val="tx1"/>
            </a:solidFill>
          </a:ln>
        </p:spPr>
        <p:txBody>
          <a:bodyPr wrap="square" rtlCol="0">
            <a:noAutofit/>
          </a:bodyPr>
          <a:lstStyle/>
          <a:p>
            <a:r>
              <a:rPr lang="en-US" dirty="0"/>
              <a:t>Phase 2</a:t>
            </a:r>
          </a:p>
          <a:p>
            <a:pPr marL="257175" indent="-257175">
              <a:lnSpc>
                <a:spcPct val="90000"/>
              </a:lnSpc>
              <a:buFont typeface="Arial" panose="020B0604020202020204" pitchFamily="34" charset="0"/>
              <a:buChar char="•"/>
            </a:pPr>
            <a:r>
              <a:rPr lang="en-US" sz="1500" dirty="0"/>
              <a:t>Driven by changes in 3rd party software (OS, Libraries) or services </a:t>
            </a:r>
          </a:p>
          <a:p>
            <a:pPr marL="257175" indent="-257175">
              <a:lnSpc>
                <a:spcPct val="90000"/>
              </a:lnSpc>
              <a:buFont typeface="Arial" panose="020B0604020202020204" pitchFamily="34" charset="0"/>
              <a:buChar char="•"/>
            </a:pPr>
            <a:r>
              <a:rPr lang="en-US" sz="1500" dirty="0"/>
              <a:t>Evaluation will consider qualitative differences among possible solutions and the one that the DAS produces</a:t>
            </a:r>
          </a:p>
          <a:p>
            <a:pPr marL="257175" indent="-257175">
              <a:lnSpc>
                <a:spcPct val="90000"/>
              </a:lnSpc>
              <a:buFont typeface="Arial" panose="020B0604020202020204" pitchFamily="34" charset="0"/>
              <a:buChar char="•"/>
            </a:pPr>
            <a:r>
              <a:rPr lang="en-US" sz="1500" dirty="0"/>
              <a:t>Verification is through tests to show that functional intent is preserved</a:t>
            </a:r>
          </a:p>
          <a:p>
            <a:pPr marL="257175" indent="-257175">
              <a:lnSpc>
                <a:spcPct val="90000"/>
              </a:lnSpc>
              <a:buFont typeface="Arial" panose="020B0604020202020204" pitchFamily="34" charset="0"/>
              <a:buChar char="•"/>
            </a:pPr>
            <a:r>
              <a:rPr lang="en-US" sz="1500" dirty="0"/>
              <a:t>Realized by combination of basic mutations on code: substitute, add (i.e., compose), and  remove </a:t>
            </a:r>
          </a:p>
          <a:p>
            <a:pPr marL="600075" lvl="1" indent="-257175">
              <a:lnSpc>
                <a:spcPct val="90000"/>
              </a:lnSpc>
              <a:buFont typeface="Arial" panose="020B0604020202020204" pitchFamily="34" charset="0"/>
              <a:buChar char="•"/>
            </a:pPr>
            <a:r>
              <a:rPr lang="en-US" sz="1400" dirty="0">
                <a:latin typeface="Arial" panose="020B0604020202020204" pitchFamily="34" charset="0"/>
                <a:cs typeface="Arial" panose="020B0604020202020204" pitchFamily="34" charset="0"/>
              </a:rPr>
              <a:t>Still mostly changes in source code to produce new binaries</a:t>
            </a:r>
          </a:p>
          <a:p>
            <a:pPr marL="600075" lvl="1" indent="-257175">
              <a:lnSpc>
                <a:spcPct val="90000"/>
              </a:lnSpc>
              <a:buFont typeface="Arial" panose="020B0604020202020204" pitchFamily="34" charset="0"/>
              <a:buChar char="•"/>
            </a:pPr>
            <a:r>
              <a:rPr lang="en-US" sz="1400" dirty="0">
                <a:latin typeface="Arial" panose="020B0604020202020204" pitchFamily="34" charset="0"/>
                <a:cs typeface="Arial" panose="020B0604020202020204" pitchFamily="34" charset="0"/>
              </a:rPr>
              <a:t>Will consider composing simple “controller” code enabling simple runtime behavior adaptation </a:t>
            </a:r>
          </a:p>
          <a:p>
            <a:pPr marL="600075" lvl="1" indent="-257175">
              <a:lnSpc>
                <a:spcPct val="90000"/>
              </a:lnSpc>
              <a:buFont typeface="Arial" panose="020B0604020202020204" pitchFamily="34" charset="0"/>
              <a:buChar char="•"/>
            </a:pPr>
            <a:r>
              <a:rPr lang="en-US" sz="1400" dirty="0">
                <a:latin typeface="Arial" panose="020B0604020202020204" pitchFamily="34" charset="0"/>
                <a:cs typeface="Arial" panose="020B0604020202020204" pitchFamily="34" charset="0"/>
              </a:rPr>
              <a:t>Will extend the supported patterns of usage</a:t>
            </a:r>
          </a:p>
        </p:txBody>
      </p:sp>
      <p:sp>
        <p:nvSpPr>
          <p:cNvPr id="6" name="TextBox 5"/>
          <p:cNvSpPr txBox="1"/>
          <p:nvPr/>
        </p:nvSpPr>
        <p:spPr>
          <a:xfrm>
            <a:off x="6056671" y="1040067"/>
            <a:ext cx="2998840" cy="5257800"/>
          </a:xfrm>
          <a:prstGeom prst="rect">
            <a:avLst/>
          </a:prstGeom>
          <a:noFill/>
          <a:ln>
            <a:solidFill>
              <a:schemeClr val="tx1"/>
            </a:solidFill>
          </a:ln>
        </p:spPr>
        <p:txBody>
          <a:bodyPr wrap="square" rtlCol="0">
            <a:noAutofit/>
          </a:bodyPr>
          <a:lstStyle/>
          <a:p>
            <a:r>
              <a:rPr lang="en-US" dirty="0" smtClean="0"/>
              <a:t>Phase 3</a:t>
            </a:r>
            <a:endParaRPr lang="en-US" dirty="0"/>
          </a:p>
          <a:p>
            <a:pPr marL="257175" indent="-257175">
              <a:lnSpc>
                <a:spcPct val="90000"/>
              </a:lnSpc>
              <a:buFont typeface="Arial" panose="020B0604020202020204" pitchFamily="34" charset="0"/>
              <a:buChar char="•"/>
            </a:pPr>
            <a:r>
              <a:rPr lang="en-US" sz="1500" dirty="0"/>
              <a:t>Focused on handling changes encountered at runtime by runtime adaptation</a:t>
            </a:r>
          </a:p>
          <a:p>
            <a:pPr marL="257175" indent="-257175">
              <a:lnSpc>
                <a:spcPct val="90000"/>
              </a:lnSpc>
              <a:buFont typeface="Arial" panose="020B0604020202020204" pitchFamily="34" charset="0"/>
              <a:buChar char="•"/>
            </a:pPr>
            <a:r>
              <a:rPr lang="en-US" sz="1500" dirty="0"/>
              <a:t>Evaluation will focus on runtime aspects such as time taken to adapt, amount of disruption, level of </a:t>
            </a:r>
            <a:r>
              <a:rPr lang="en-US" sz="1500" dirty="0" smtClean="0"/>
              <a:t>degradation etc.</a:t>
            </a:r>
            <a:endParaRPr lang="en-US" sz="1500" dirty="0"/>
          </a:p>
          <a:p>
            <a:pPr marL="257175" indent="-257175">
              <a:lnSpc>
                <a:spcPct val="90000"/>
              </a:lnSpc>
              <a:buFont typeface="Arial" panose="020B0604020202020204" pitchFamily="34" charset="0"/>
              <a:buChar char="•"/>
            </a:pPr>
            <a:r>
              <a:rPr lang="en-US" sz="1500" dirty="0"/>
              <a:t>Verification is through tests to show that functional intent is preserved</a:t>
            </a:r>
            <a:endParaRPr lang="en-US" sz="1500" dirty="0" smtClean="0"/>
          </a:p>
          <a:p>
            <a:pPr marL="257175" indent="-257175">
              <a:lnSpc>
                <a:spcPct val="90000"/>
              </a:lnSpc>
              <a:buFont typeface="Arial" panose="020B0604020202020204" pitchFamily="34" charset="0"/>
              <a:buChar char="•"/>
            </a:pPr>
            <a:r>
              <a:rPr lang="en-US" sz="1500" dirty="0" smtClean="0"/>
              <a:t>Realized by pre-installed instrumentation in the application that responds to observed runtime changes </a:t>
            </a:r>
          </a:p>
          <a:p>
            <a:pPr marL="600075" lvl="1" indent="-257175">
              <a:lnSpc>
                <a:spcPct val="90000"/>
              </a:lnSpc>
              <a:buFont typeface="Arial" panose="020B0604020202020204" pitchFamily="34" charset="0"/>
              <a:buChar char="•"/>
            </a:pPr>
            <a:r>
              <a:rPr lang="en-US" sz="1400" dirty="0" smtClean="0">
                <a:latin typeface="Arial" panose="020B0604020202020204" pitchFamily="34" charset="0"/>
                <a:cs typeface="Arial" panose="020B0604020202020204" pitchFamily="34" charset="0"/>
              </a:rPr>
              <a:t>Will </a:t>
            </a:r>
            <a:r>
              <a:rPr lang="en-US" sz="1400" dirty="0">
                <a:latin typeface="Arial" panose="020B0604020202020204" pitchFamily="34" charset="0"/>
                <a:cs typeface="Arial" panose="020B0604020202020204" pitchFamily="34" charset="0"/>
              </a:rPr>
              <a:t>change the behavior of the application by altering the data and control flow</a:t>
            </a:r>
          </a:p>
          <a:p>
            <a:pPr marL="600075" lvl="1" indent="-257175">
              <a:lnSpc>
                <a:spcPct val="90000"/>
              </a:lnSpc>
              <a:buFont typeface="Arial" panose="020B0604020202020204" pitchFamily="34" charset="0"/>
              <a:buChar char="•"/>
            </a:pPr>
            <a:r>
              <a:rPr lang="en-US" sz="1400" dirty="0">
                <a:latin typeface="Arial" panose="020B0604020202020204" pitchFamily="34" charset="0"/>
                <a:cs typeface="Arial" panose="020B0604020202020204" pitchFamily="34" charset="0"/>
              </a:rPr>
              <a:t>Will modify the application binary (rewriting or downloading bytecodes)</a:t>
            </a:r>
          </a:p>
          <a:p>
            <a:pPr marL="600075" lvl="1" indent="-257175">
              <a:lnSpc>
                <a:spcPct val="90000"/>
              </a:lnSpc>
              <a:buFont typeface="Arial" panose="020B0604020202020204" pitchFamily="34" charset="0"/>
              <a:buChar char="•"/>
            </a:pPr>
            <a:r>
              <a:rPr lang="en-US" sz="1400" dirty="0">
                <a:latin typeface="Arial" panose="020B0604020202020204" pitchFamily="34" charset="0"/>
                <a:cs typeface="Arial" panose="020B0604020202020204" pitchFamily="34" charset="0"/>
              </a:rPr>
              <a:t>May adapt (update or modify) the initial instrumentation as well</a:t>
            </a:r>
          </a:p>
        </p:txBody>
      </p:sp>
      <p:sp>
        <p:nvSpPr>
          <p:cNvPr id="2" name="Title 1"/>
          <p:cNvSpPr>
            <a:spLocks noGrp="1"/>
          </p:cNvSpPr>
          <p:nvPr>
            <p:ph type="title"/>
          </p:nvPr>
        </p:nvSpPr>
        <p:spPr>
          <a:xfrm>
            <a:off x="241300" y="141902"/>
            <a:ext cx="8229600" cy="682625"/>
          </a:xfrm>
        </p:spPr>
        <p:txBody>
          <a:bodyPr/>
          <a:lstStyle/>
          <a:p>
            <a:r>
              <a:rPr lang="en-US" dirty="0" smtClean="0"/>
              <a:t>Progression of CPs </a:t>
            </a:r>
            <a:endParaRPr lang="en-US" dirty="0"/>
          </a:p>
        </p:txBody>
      </p:sp>
      <p:sp>
        <p:nvSpPr>
          <p:cNvPr id="3" name="Slide Number Placeholder 2"/>
          <p:cNvSpPr>
            <a:spLocks noGrp="1"/>
          </p:cNvSpPr>
          <p:nvPr>
            <p:ph type="sldNum" sz="quarter" idx="12"/>
          </p:nvPr>
        </p:nvSpPr>
        <p:spPr/>
        <p:txBody>
          <a:bodyPr/>
          <a:lstStyle/>
          <a:p>
            <a:fld id="{5163728A-5C6C-4DC9-ACFF-9E47917C1905}" type="slidenum">
              <a:rPr lang="en-US" smtClean="0"/>
              <a:pPr/>
              <a:t>36</a:t>
            </a:fld>
            <a:endParaRPr lang="en-US"/>
          </a:p>
        </p:txBody>
      </p:sp>
    </p:spTree>
    <p:extLst>
      <p:ext uri="{BB962C8B-B14F-4D97-AF65-F5344CB8AC3E}">
        <p14:creationId xmlns:p14="http://schemas.microsoft.com/office/powerpoint/2010/main" val="12576471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Demo</a:t>
            </a:r>
            <a:endParaRPr lang="en-US" dirty="0"/>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0840E6D7-221B-40B7-B50C-C3B5231B0D1A}" type="slidenum">
              <a:rPr lang="en-US" smtClean="0"/>
              <a:pPr/>
              <a:t>37</a:t>
            </a:fld>
            <a:endParaRPr lang="en-US"/>
          </a:p>
        </p:txBody>
      </p:sp>
    </p:spTree>
    <p:extLst>
      <p:ext uri="{BB962C8B-B14F-4D97-AF65-F5344CB8AC3E}">
        <p14:creationId xmlns:p14="http://schemas.microsoft.com/office/powerpoint/2010/main" val="267044018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lstStyle/>
          <a:p>
            <a:r>
              <a:rPr lang="en-US" dirty="0" smtClean="0"/>
              <a:t>Conceptual </a:t>
            </a:r>
            <a:r>
              <a:rPr lang="en-US" dirty="0" smtClean="0"/>
              <a:t>Outline</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38</a:t>
            </a:fld>
            <a:endParaRPr lang="en-US"/>
          </a:p>
        </p:txBody>
      </p:sp>
      <p:sp>
        <p:nvSpPr>
          <p:cNvPr id="5" name="TextBox 4"/>
          <p:cNvSpPr txBox="1"/>
          <p:nvPr/>
        </p:nvSpPr>
        <p:spPr>
          <a:xfrm>
            <a:off x="144997" y="1208290"/>
            <a:ext cx="1563902" cy="307777"/>
          </a:xfrm>
          <a:prstGeom prst="rect">
            <a:avLst/>
          </a:prstGeom>
          <a:noFill/>
        </p:spPr>
        <p:txBody>
          <a:bodyPr wrap="square" rtlCol="0">
            <a:spAutoFit/>
          </a:bodyPr>
          <a:lstStyle/>
          <a:p>
            <a:r>
              <a:rPr lang="en-US" sz="1400" dirty="0" smtClean="0">
                <a:latin typeface="Arial" panose="020B0604020202020204" pitchFamily="34" charset="0"/>
                <a:cs typeface="Arial" panose="020B0604020202020204" pitchFamily="34" charset="0"/>
              </a:rPr>
              <a:t>Change Request</a:t>
            </a:r>
            <a:endParaRPr lang="en-US" sz="1400" dirty="0">
              <a:latin typeface="Arial" panose="020B0604020202020204" pitchFamily="34" charset="0"/>
              <a:cs typeface="Arial" panose="020B0604020202020204" pitchFamily="34" charset="0"/>
            </a:endParaRPr>
          </a:p>
        </p:txBody>
      </p:sp>
      <p:sp>
        <p:nvSpPr>
          <p:cNvPr id="6" name="Flowchart: Multidocument 5"/>
          <p:cNvSpPr/>
          <p:nvPr/>
        </p:nvSpPr>
        <p:spPr>
          <a:xfrm>
            <a:off x="3954811" y="4527926"/>
            <a:ext cx="468263" cy="511955"/>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Alternate Process 6"/>
          <p:cNvSpPr/>
          <p:nvPr/>
        </p:nvSpPr>
        <p:spPr>
          <a:xfrm>
            <a:off x="1912993" y="2680511"/>
            <a:ext cx="713637" cy="3073539"/>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460196" y="5769848"/>
            <a:ext cx="1938337" cy="369332"/>
          </a:xfrm>
          <a:prstGeom prst="rect">
            <a:avLst/>
          </a:prstGeom>
          <a:noFill/>
        </p:spPr>
        <p:txBody>
          <a:bodyPr wrap="square" rtlCol="0">
            <a:spAutoFit/>
          </a:bodyPr>
          <a:lstStyle/>
          <a:p>
            <a:r>
              <a:rPr lang="en-US" dirty="0" smtClean="0"/>
              <a:t>TA4 Interface</a:t>
            </a:r>
            <a:endParaRPr lang="en-US" dirty="0"/>
          </a:p>
        </p:txBody>
      </p:sp>
      <p:sp>
        <p:nvSpPr>
          <p:cNvPr id="9" name="Rectangle 8"/>
          <p:cNvSpPr/>
          <p:nvPr/>
        </p:nvSpPr>
        <p:spPr>
          <a:xfrm>
            <a:off x="892239" y="2872946"/>
            <a:ext cx="1314450" cy="287767"/>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Run Baseline</a:t>
            </a:r>
            <a:endParaRPr lang="en-US" sz="1600" dirty="0"/>
          </a:p>
        </p:txBody>
      </p:sp>
      <p:sp>
        <p:nvSpPr>
          <p:cNvPr id="10" name="Rectangle 9"/>
          <p:cNvSpPr/>
          <p:nvPr/>
        </p:nvSpPr>
        <p:spPr>
          <a:xfrm>
            <a:off x="911709" y="4138012"/>
            <a:ext cx="1517656" cy="29890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Handle Change</a:t>
            </a:r>
            <a:endParaRPr lang="en-US" sz="1600" dirty="0"/>
          </a:p>
        </p:txBody>
      </p:sp>
      <p:grpSp>
        <p:nvGrpSpPr>
          <p:cNvPr id="11" name="Group 10"/>
          <p:cNvGrpSpPr/>
          <p:nvPr/>
        </p:nvGrpSpPr>
        <p:grpSpPr>
          <a:xfrm>
            <a:off x="335623" y="4930915"/>
            <a:ext cx="1890536" cy="214536"/>
            <a:chOff x="4511504" y="3956938"/>
            <a:chExt cx="1890536" cy="214536"/>
          </a:xfrm>
        </p:grpSpPr>
        <p:sp>
          <p:nvSpPr>
            <p:cNvPr id="12" name="Rectangle 11"/>
            <p:cNvSpPr/>
            <p:nvPr/>
          </p:nvSpPr>
          <p:spPr>
            <a:xfrm>
              <a:off x="5087590" y="3956938"/>
              <a:ext cx="1314450" cy="2145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Results</a:t>
              </a:r>
              <a:endParaRPr lang="en-US" sz="1400" dirty="0"/>
            </a:p>
          </p:txBody>
        </p:sp>
        <p:cxnSp>
          <p:nvCxnSpPr>
            <p:cNvPr id="13" name="Straight Arrow Connector 12"/>
            <p:cNvCxnSpPr>
              <a:stCxn id="12" idx="1"/>
            </p:cNvCxnSpPr>
            <p:nvPr/>
          </p:nvCxnSpPr>
          <p:spPr>
            <a:xfrm flipH="1">
              <a:off x="4511504" y="4064206"/>
              <a:ext cx="5760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359449" y="5324580"/>
            <a:ext cx="1866710" cy="214536"/>
            <a:chOff x="4768711" y="3815521"/>
            <a:chExt cx="1866710" cy="214536"/>
          </a:xfrm>
        </p:grpSpPr>
        <p:sp>
          <p:nvSpPr>
            <p:cNvPr id="15" name="Rectangle 14"/>
            <p:cNvSpPr/>
            <p:nvPr/>
          </p:nvSpPr>
          <p:spPr>
            <a:xfrm>
              <a:off x="5320971" y="3815521"/>
              <a:ext cx="1314450" cy="2145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Status Reports</a:t>
              </a:r>
              <a:endParaRPr lang="en-US" sz="1400" dirty="0"/>
            </a:p>
          </p:txBody>
        </p:sp>
        <p:cxnSp>
          <p:nvCxnSpPr>
            <p:cNvPr id="16" name="Straight Arrow Connector 15"/>
            <p:cNvCxnSpPr>
              <a:stCxn id="15" idx="1"/>
            </p:cNvCxnSpPr>
            <p:nvPr/>
          </p:nvCxnSpPr>
          <p:spPr>
            <a:xfrm flipH="1" flipV="1">
              <a:off x="4768711" y="3917518"/>
              <a:ext cx="5522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17" name="Elbow Connector 16"/>
          <p:cNvCxnSpPr>
            <a:endCxn id="9" idx="1"/>
          </p:cNvCxnSpPr>
          <p:nvPr/>
        </p:nvCxnSpPr>
        <p:spPr>
          <a:xfrm rot="16200000" flipH="1">
            <a:off x="432694" y="2557284"/>
            <a:ext cx="614635" cy="30445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335623" y="2402193"/>
            <a:ext cx="576086" cy="1847231"/>
            <a:chOff x="1348703" y="1793517"/>
            <a:chExt cx="576086" cy="817866"/>
          </a:xfrm>
        </p:grpSpPr>
        <p:cxnSp>
          <p:nvCxnSpPr>
            <p:cNvPr id="19" name="Straight Arrow Connector 18"/>
            <p:cNvCxnSpPr/>
            <p:nvPr/>
          </p:nvCxnSpPr>
          <p:spPr>
            <a:xfrm>
              <a:off x="1348703" y="2611383"/>
              <a:ext cx="5760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348703" y="1793517"/>
              <a:ext cx="0" cy="817866"/>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22" name="Picture 21"/>
          <p:cNvPicPr>
            <a:picLocks noChangeAspect="1"/>
          </p:cNvPicPr>
          <p:nvPr/>
        </p:nvPicPr>
        <p:blipFill rotWithShape="1">
          <a:blip r:embed="rId3" cstate="print">
            <a:extLst>
              <a:ext uri="{28A0092B-C50C-407E-A947-70E740481C1C}">
                <a14:useLocalDpi xmlns:a14="http://schemas.microsoft.com/office/drawing/2010/main" val="0"/>
              </a:ext>
            </a:extLst>
          </a:blip>
          <a:srcRect l="16987" t="23903" r="24370" b="22513"/>
          <a:stretch/>
        </p:blipFill>
        <p:spPr>
          <a:xfrm rot="5400000">
            <a:off x="3104520" y="1621652"/>
            <a:ext cx="543109" cy="454075"/>
          </a:xfrm>
          <a:prstGeom prst="rect">
            <a:avLst/>
          </a:prstGeom>
        </p:spPr>
      </p:pic>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1059992" y="1753009"/>
            <a:ext cx="317069" cy="320814"/>
          </a:xfrm>
          <a:prstGeom prst="rect">
            <a:avLst/>
          </a:prstGeom>
        </p:spPr>
      </p:pic>
      <p:pic>
        <p:nvPicPr>
          <p:cNvPr id="24" name="Picture 23"/>
          <p:cNvPicPr>
            <a:picLocks noChangeAspect="1"/>
          </p:cNvPicPr>
          <p:nvPr/>
        </p:nvPicPr>
        <p:blipFill rotWithShape="1">
          <a:blip r:embed="rId3" cstate="print">
            <a:extLst>
              <a:ext uri="{28A0092B-C50C-407E-A947-70E740481C1C}">
                <a14:useLocalDpi xmlns:a14="http://schemas.microsoft.com/office/drawing/2010/main" val="0"/>
              </a:ext>
            </a:extLst>
          </a:blip>
          <a:srcRect l="16987" t="23903" r="24370" b="22513"/>
          <a:stretch/>
        </p:blipFill>
        <p:spPr>
          <a:xfrm rot="5400000" flipH="1">
            <a:off x="2615463" y="1621643"/>
            <a:ext cx="543114" cy="454076"/>
          </a:xfrm>
          <a:prstGeom prst="rect">
            <a:avLst/>
          </a:prstGeom>
        </p:spPr>
      </p:pic>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l="16987" t="23903" r="24370" b="22513"/>
          <a:stretch/>
        </p:blipFill>
        <p:spPr>
          <a:xfrm rot="5400000" flipV="1">
            <a:off x="2100857" y="1621655"/>
            <a:ext cx="543112" cy="454076"/>
          </a:xfrm>
          <a:prstGeom prst="rect">
            <a:avLst/>
          </a:prstGeom>
        </p:spPr>
      </p:pic>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608006" y="1753009"/>
            <a:ext cx="317069" cy="320814"/>
          </a:xfrm>
          <a:prstGeom prst="rect">
            <a:avLst/>
          </a:prstGeom>
        </p:spPr>
      </p:pic>
      <p:sp>
        <p:nvSpPr>
          <p:cNvPr id="27" name="TextBox 26"/>
          <p:cNvSpPr txBox="1"/>
          <p:nvPr/>
        </p:nvSpPr>
        <p:spPr>
          <a:xfrm>
            <a:off x="2044135" y="2094416"/>
            <a:ext cx="1859749" cy="307776"/>
          </a:xfrm>
          <a:prstGeom prst="rect">
            <a:avLst/>
          </a:prstGeom>
          <a:noFill/>
        </p:spPr>
        <p:txBody>
          <a:bodyPr wrap="square" rtlCol="0">
            <a:spAutoFit/>
          </a:bodyPr>
          <a:lstStyle/>
          <a:p>
            <a:r>
              <a:rPr lang="en-US" sz="1400" dirty="0" smtClean="0">
                <a:solidFill>
                  <a:schemeClr val="bg1">
                    <a:lumMod val="50000"/>
                  </a:schemeClr>
                </a:solidFill>
                <a:latin typeface="Arial Narrow" panose="020B0606020202030204" pitchFamily="34" charset="0"/>
              </a:rPr>
              <a:t>Environmental Resources</a:t>
            </a:r>
            <a:endParaRPr lang="en-US" sz="1400" dirty="0">
              <a:solidFill>
                <a:schemeClr val="bg1">
                  <a:lumMod val="50000"/>
                </a:schemeClr>
              </a:solidFill>
              <a:latin typeface="Arial Narrow" panose="020B0606020202030204" pitchFamily="34" charset="0"/>
            </a:endParaRPr>
          </a:p>
        </p:txBody>
      </p:sp>
      <p:sp>
        <p:nvSpPr>
          <p:cNvPr id="28" name="TextBox 27"/>
          <p:cNvSpPr txBox="1"/>
          <p:nvPr/>
        </p:nvSpPr>
        <p:spPr>
          <a:xfrm>
            <a:off x="115245" y="2094417"/>
            <a:ext cx="1797759" cy="307775"/>
          </a:xfrm>
          <a:prstGeom prst="rect">
            <a:avLst/>
          </a:prstGeom>
          <a:noFill/>
        </p:spPr>
        <p:txBody>
          <a:bodyPr wrap="square" rtlCol="0">
            <a:spAutoFit/>
          </a:bodyPr>
          <a:lstStyle/>
          <a:p>
            <a:r>
              <a:rPr lang="en-US" sz="1400" dirty="0" smtClean="0">
                <a:solidFill>
                  <a:schemeClr val="bg1">
                    <a:lumMod val="50000"/>
                  </a:schemeClr>
                </a:solidFill>
                <a:latin typeface="Arial Narrow" panose="020B0606020202030204" pitchFamily="34" charset="0"/>
              </a:rPr>
              <a:t>Mission  Requirements</a:t>
            </a:r>
            <a:endParaRPr lang="en-US" sz="1400" dirty="0">
              <a:solidFill>
                <a:schemeClr val="bg1">
                  <a:lumMod val="50000"/>
                </a:schemeClr>
              </a:solidFill>
              <a:latin typeface="Arial Narrow" panose="020B0606020202030204" pitchFamily="34" charset="0"/>
            </a:endParaRPr>
          </a:p>
        </p:txBody>
      </p:sp>
      <p:sp>
        <p:nvSpPr>
          <p:cNvPr id="31" name="Rectangle 30"/>
          <p:cNvSpPr/>
          <p:nvPr/>
        </p:nvSpPr>
        <p:spPr>
          <a:xfrm>
            <a:off x="115245" y="1577137"/>
            <a:ext cx="3788639" cy="82505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3079310" y="2639311"/>
            <a:ext cx="3258918" cy="1364820"/>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285750" indent="-285750">
              <a:lnSpc>
                <a:spcPct val="80000"/>
              </a:lnSpc>
              <a:buFont typeface="Wingdings" panose="05000000000000000000" pitchFamily="2" charset="2"/>
              <a:buChar char="§"/>
            </a:pPr>
            <a:r>
              <a:rPr lang="en-US" sz="1400" dirty="0" smtClean="0">
                <a:solidFill>
                  <a:schemeClr val="tx1"/>
                </a:solidFill>
                <a:latin typeface="Arial" panose="020B0604020202020204" pitchFamily="34" charset="0"/>
                <a:cs typeface="Arial" panose="020B0604020202020204" pitchFamily="34" charset="0"/>
              </a:rPr>
              <a:t>Mission requirement and resources same as expected by baseline  application: deploy and run</a:t>
            </a:r>
          </a:p>
          <a:p>
            <a:pPr marL="285750" indent="-285750">
              <a:lnSpc>
                <a:spcPct val="80000"/>
              </a:lnSpc>
              <a:buFont typeface="Wingdings" panose="05000000000000000000" pitchFamily="2" charset="2"/>
              <a:buChar char="§"/>
            </a:pPr>
            <a:r>
              <a:rPr lang="en-US" sz="1400" dirty="0" smtClean="0">
                <a:solidFill>
                  <a:schemeClr val="tx1"/>
                </a:solidFill>
                <a:latin typeface="Arial" panose="020B0604020202020204" pitchFamily="34" charset="0"/>
                <a:cs typeface="Arial" panose="020B0604020202020204" pitchFamily="34" charset="0"/>
              </a:rPr>
              <a:t>Requirement and resources are different: deploy with the new requirement and resource configuration, and run</a:t>
            </a:r>
          </a:p>
        </p:txBody>
      </p:sp>
      <p:sp>
        <p:nvSpPr>
          <p:cNvPr id="35" name="Flowchart: Magnetic Disk 34"/>
          <p:cNvSpPr/>
          <p:nvPr/>
        </p:nvSpPr>
        <p:spPr>
          <a:xfrm>
            <a:off x="4511427" y="4583734"/>
            <a:ext cx="607773" cy="304098"/>
          </a:xfrm>
          <a:prstGeom prst="flowChartMagneticDisk">
            <a:avLst/>
          </a:prstGeom>
          <a:solidFill>
            <a:srgbClr val="659F6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3293224" y="5213532"/>
            <a:ext cx="1590000" cy="407004"/>
          </a:xfrm>
          <a:prstGeom prst="rect">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285750" indent="-285750">
              <a:lnSpc>
                <a:spcPct val="80000"/>
              </a:lnSpc>
              <a:buFont typeface="Wingdings" panose="05000000000000000000" pitchFamily="2" charset="2"/>
              <a:buChar char="§"/>
            </a:pPr>
            <a:r>
              <a:rPr lang="en-US" sz="1400" dirty="0" smtClean="0">
                <a:solidFill>
                  <a:schemeClr val="tx1"/>
                </a:solidFill>
                <a:latin typeface="Arial" panose="020B0604020202020204" pitchFamily="34" charset="0"/>
                <a:cs typeface="Arial" panose="020B0604020202020204" pitchFamily="34" charset="0"/>
              </a:rPr>
              <a:t>Invoke DAS</a:t>
            </a:r>
          </a:p>
        </p:txBody>
      </p:sp>
      <p:pic>
        <p:nvPicPr>
          <p:cNvPr id="70" name="Picture 6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658795" y="1035029"/>
            <a:ext cx="331200" cy="497574"/>
          </a:xfrm>
          <a:prstGeom prst="rect">
            <a:avLst/>
          </a:prstGeom>
        </p:spPr>
      </p:pic>
      <p:pic>
        <p:nvPicPr>
          <p:cNvPr id="71" name="Picture 7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811195" y="1187429"/>
            <a:ext cx="331200" cy="497574"/>
          </a:xfrm>
          <a:prstGeom prst="rect">
            <a:avLst/>
          </a:prstGeom>
        </p:spPr>
      </p:pic>
      <p:pic>
        <p:nvPicPr>
          <p:cNvPr id="72" name="Picture 7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963595" y="1339829"/>
            <a:ext cx="331200" cy="497574"/>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8202106" y="1092203"/>
            <a:ext cx="468892" cy="628331"/>
          </a:xfrm>
          <a:prstGeom prst="rect">
            <a:avLst/>
          </a:prstGeom>
        </p:spPr>
      </p:pic>
      <p:pic>
        <p:nvPicPr>
          <p:cNvPr id="74" name="Picture 7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29360" y="1014800"/>
            <a:ext cx="1685883" cy="1002533"/>
          </a:xfrm>
          <a:prstGeom prst="rect">
            <a:avLst/>
          </a:prstGeom>
        </p:spPr>
      </p:pic>
      <p:sp>
        <p:nvSpPr>
          <p:cNvPr id="75" name="TextBox 74"/>
          <p:cNvSpPr txBox="1"/>
          <p:nvPr/>
        </p:nvSpPr>
        <p:spPr>
          <a:xfrm>
            <a:off x="6447195" y="1459421"/>
            <a:ext cx="1785600" cy="307777"/>
          </a:xfrm>
          <a:prstGeom prst="rect">
            <a:avLst/>
          </a:prstGeom>
          <a:noFill/>
        </p:spPr>
        <p:txBody>
          <a:bodyPr wrap="square" rtlCol="0">
            <a:spAutoFit/>
          </a:bodyPr>
          <a:lstStyle/>
          <a:p>
            <a:r>
              <a:rPr lang="en-US" sz="1400" dirty="0" smtClean="0"/>
              <a:t>Emulated Network</a:t>
            </a:r>
            <a:endParaRPr lang="en-US" sz="1400" dirty="0"/>
          </a:p>
        </p:txBody>
      </p:sp>
      <p:grpSp>
        <p:nvGrpSpPr>
          <p:cNvPr id="90" name="Group 89"/>
          <p:cNvGrpSpPr/>
          <p:nvPr/>
        </p:nvGrpSpPr>
        <p:grpSpPr>
          <a:xfrm>
            <a:off x="6422160" y="3909475"/>
            <a:ext cx="2698303" cy="1884712"/>
            <a:chOff x="-62538" y="1104519"/>
            <a:chExt cx="2698303" cy="1884712"/>
          </a:xfrm>
        </p:grpSpPr>
        <p:grpSp>
          <p:nvGrpSpPr>
            <p:cNvPr id="76" name="Group 75"/>
            <p:cNvGrpSpPr/>
            <p:nvPr/>
          </p:nvGrpSpPr>
          <p:grpSpPr>
            <a:xfrm>
              <a:off x="100989" y="1730629"/>
              <a:ext cx="2534776" cy="843242"/>
              <a:chOff x="915701" y="3693160"/>
              <a:chExt cx="2534776" cy="843242"/>
            </a:xfrm>
          </p:grpSpPr>
          <p:sp>
            <p:nvSpPr>
              <p:cNvPr id="77" name="Parallelogram 76"/>
              <p:cNvSpPr/>
              <p:nvPr/>
            </p:nvSpPr>
            <p:spPr>
              <a:xfrm>
                <a:off x="951561" y="3931285"/>
                <a:ext cx="2498916" cy="605117"/>
              </a:xfrm>
              <a:prstGeom prst="parallelogram">
                <a:avLst>
                  <a:gd name="adj" fmla="val 154033"/>
                </a:avLst>
              </a:prstGeom>
              <a:solidFill>
                <a:srgbClr val="E7E6E6"/>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78" name="Parallelogram 77"/>
              <p:cNvSpPr/>
              <p:nvPr/>
            </p:nvSpPr>
            <p:spPr>
              <a:xfrm>
                <a:off x="933631" y="3797935"/>
                <a:ext cx="2498916" cy="605117"/>
              </a:xfrm>
              <a:prstGeom prst="parallelogram">
                <a:avLst>
                  <a:gd name="adj" fmla="val 154033"/>
                </a:avLst>
              </a:prstGeom>
              <a:solidFill>
                <a:srgbClr val="E7E6E6"/>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79" name="Parallelogram 78"/>
              <p:cNvSpPr/>
              <p:nvPr/>
            </p:nvSpPr>
            <p:spPr>
              <a:xfrm>
                <a:off x="915701" y="3693160"/>
                <a:ext cx="2498916" cy="605117"/>
              </a:xfrm>
              <a:prstGeom prst="parallelogram">
                <a:avLst>
                  <a:gd name="adj" fmla="val 154033"/>
                </a:avLst>
              </a:prstGeom>
              <a:solidFill>
                <a:srgbClr val="E7E6E6"/>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grpSp>
        <p:sp>
          <p:nvSpPr>
            <p:cNvPr id="80" name="Cube 79"/>
            <p:cNvSpPr/>
            <p:nvPr/>
          </p:nvSpPr>
          <p:spPr>
            <a:xfrm>
              <a:off x="490213" y="1723578"/>
              <a:ext cx="1653894" cy="533466"/>
            </a:xfrm>
            <a:prstGeom prst="cube">
              <a:avLst>
                <a:gd name="adj" fmla="val 50835"/>
              </a:avLst>
            </a:prstGeom>
            <a:solidFill>
              <a:sysClr val="window" lastClr="FFFFFF"/>
            </a:solidFill>
            <a:ln w="9525"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chemeClr val="bg1">
                      <a:lumMod val="50000"/>
                    </a:schemeClr>
                  </a:solidFill>
                  <a:effectLst/>
                  <a:uLnTx/>
                  <a:uFillTx/>
                  <a:latin typeface="Arial" panose="020B0604020202020204" pitchFamily="34" charset="0"/>
                  <a:cs typeface="Arial" panose="020B0604020202020204" pitchFamily="34" charset="0"/>
                </a:rPr>
                <a:t>Host </a:t>
              </a:r>
            </a:p>
          </p:txBody>
        </p:sp>
        <p:sp>
          <p:nvSpPr>
            <p:cNvPr id="81" name="TextBox 80"/>
            <p:cNvSpPr txBox="1"/>
            <p:nvPr/>
          </p:nvSpPr>
          <p:spPr>
            <a:xfrm>
              <a:off x="312779" y="2248152"/>
              <a:ext cx="1606925" cy="369332"/>
            </a:xfrm>
            <a:prstGeom prst="rect">
              <a:avLst/>
            </a:prstGeom>
            <a:noFill/>
            <a:ln>
              <a:noFill/>
            </a:ln>
          </p:spPr>
          <p:txBody>
            <a:bodyPr wrap="square" rtlCol="0">
              <a:spAutoFit/>
            </a:bodyPr>
            <a:lstStyle/>
            <a:p>
              <a:pPr defTabSz="914400" fontAlgn="auto">
                <a:spcBef>
                  <a:spcPts val="0"/>
                </a:spcBef>
                <a:spcAft>
                  <a:spcPts val="0"/>
                </a:spcAft>
              </a:pPr>
              <a:r>
                <a:rPr lang="en-US" dirty="0" smtClean="0">
                  <a:solidFill>
                    <a:schemeClr val="bg1">
                      <a:lumMod val="50000"/>
                    </a:schemeClr>
                  </a:solidFill>
                  <a:latin typeface="Arial" panose="020B0604020202020204" pitchFamily="34" charset="0"/>
                  <a:cs typeface="Arial" panose="020B0604020202020204" pitchFamily="34" charset="0"/>
                </a:rPr>
                <a:t>Ecosystem</a:t>
              </a:r>
              <a:endParaRPr lang="en-US" dirty="0">
                <a:solidFill>
                  <a:schemeClr val="bg1">
                    <a:lumMod val="50000"/>
                  </a:schemeClr>
                </a:solidFill>
                <a:latin typeface="Arial" panose="020B0604020202020204" pitchFamily="34" charset="0"/>
                <a:cs typeface="Arial" panose="020B0604020202020204" pitchFamily="34" charset="0"/>
              </a:endParaRPr>
            </a:p>
          </p:txBody>
        </p:sp>
        <p:sp>
          <p:nvSpPr>
            <p:cNvPr id="82" name="Flowchart: Magnetic Disk 36"/>
            <p:cNvSpPr/>
            <p:nvPr/>
          </p:nvSpPr>
          <p:spPr>
            <a:xfrm>
              <a:off x="1228115" y="1342644"/>
              <a:ext cx="290798" cy="533690"/>
            </a:xfrm>
            <a:custGeom>
              <a:avLst/>
              <a:gdLst>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000 w 10000"/>
                <a:gd name="connsiteY1" fmla="*/ 3334 h 10000"/>
                <a:gd name="connsiteX2" fmla="*/ 0 w 10000"/>
                <a:gd name="connsiteY2"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274 w 10000"/>
                <a:gd name="connsiteY1" fmla="*/ 2265 h 10000"/>
                <a:gd name="connsiteX2" fmla="*/ 0 w 10000"/>
                <a:gd name="connsiteY2"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274 w 10000"/>
                <a:gd name="connsiteY1" fmla="*/ 2265 h 10000"/>
                <a:gd name="connsiteX2" fmla="*/ 0 w 10000"/>
                <a:gd name="connsiteY2" fmla="*/ 1667 h 10000"/>
                <a:gd name="connsiteX0" fmla="*/ 0 w 10000"/>
                <a:gd name="connsiteY0" fmla="*/ 1667 h 10000"/>
                <a:gd name="connsiteX1" fmla="*/ 5000 w 10000"/>
                <a:gd name="connsiteY1" fmla="*/ 668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0 w 10000"/>
                <a:gd name="connsiteY0" fmla="*/ 1667 h 10000"/>
                <a:gd name="connsiteX1" fmla="*/ 5000 w 10000"/>
                <a:gd name="connsiteY1" fmla="*/ 0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 name="connsiteX0" fmla="*/ 10000 w 10000"/>
                <a:gd name="connsiteY0" fmla="*/ 1667 h 10000"/>
                <a:gd name="connsiteX1" fmla="*/ 5274 w 10000"/>
                <a:gd name="connsiteY1" fmla="*/ 2666 h 10000"/>
                <a:gd name="connsiteX2" fmla="*/ 0 w 10000"/>
                <a:gd name="connsiteY2" fmla="*/ 1667 h 10000"/>
                <a:gd name="connsiteX0" fmla="*/ 0 w 10000"/>
                <a:gd name="connsiteY0" fmla="*/ 1667 h 10000"/>
                <a:gd name="connsiteX1" fmla="*/ 5000 w 10000"/>
                <a:gd name="connsiteY1" fmla="*/ 668 h 10000"/>
                <a:gd name="connsiteX2" fmla="*/ 10000 w 10000"/>
                <a:gd name="connsiteY2" fmla="*/ 1667 h 10000"/>
                <a:gd name="connsiteX3" fmla="*/ 10000 w 10000"/>
                <a:gd name="connsiteY3" fmla="*/ 8333 h 10000"/>
                <a:gd name="connsiteX4" fmla="*/ 5000 w 10000"/>
                <a:gd name="connsiteY4" fmla="*/ 10000 h 10000"/>
                <a:gd name="connsiteX5" fmla="*/ 0 w 10000"/>
                <a:gd name="connsiteY5" fmla="*/ 8333 h 10000"/>
                <a:gd name="connsiteX6" fmla="*/ 0 w 10000"/>
                <a:gd name="connsiteY6" fmla="*/ 166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stroke="0" extrusionOk="0">
                  <a:moveTo>
                    <a:pt x="0" y="1667"/>
                  </a:moveTo>
                  <a:cubicBezTo>
                    <a:pt x="0" y="746"/>
                    <a:pt x="2239" y="0"/>
                    <a:pt x="5000" y="0"/>
                  </a:cubicBezTo>
                  <a:cubicBezTo>
                    <a:pt x="7761" y="0"/>
                    <a:pt x="10000" y="746"/>
                    <a:pt x="10000" y="1667"/>
                  </a:cubicBezTo>
                  <a:lnTo>
                    <a:pt x="10000" y="8333"/>
                  </a:lnTo>
                  <a:cubicBezTo>
                    <a:pt x="10000" y="9254"/>
                    <a:pt x="7761" y="10000"/>
                    <a:pt x="5000" y="10000"/>
                  </a:cubicBezTo>
                  <a:cubicBezTo>
                    <a:pt x="2239" y="10000"/>
                    <a:pt x="0" y="9254"/>
                    <a:pt x="0" y="8333"/>
                  </a:cubicBezTo>
                  <a:lnTo>
                    <a:pt x="0" y="1667"/>
                  </a:lnTo>
                  <a:close/>
                </a:path>
                <a:path w="10000" h="10000" fill="none" extrusionOk="0">
                  <a:moveTo>
                    <a:pt x="10000" y="1667"/>
                  </a:moveTo>
                  <a:cubicBezTo>
                    <a:pt x="10000" y="2588"/>
                    <a:pt x="8035" y="2666"/>
                    <a:pt x="5274" y="2666"/>
                  </a:cubicBezTo>
                  <a:cubicBezTo>
                    <a:pt x="2513" y="2666"/>
                    <a:pt x="0" y="2588"/>
                    <a:pt x="0" y="1667"/>
                  </a:cubicBezTo>
                </a:path>
                <a:path w="10000" h="10000" fill="none">
                  <a:moveTo>
                    <a:pt x="0" y="1667"/>
                  </a:moveTo>
                  <a:cubicBezTo>
                    <a:pt x="0" y="746"/>
                    <a:pt x="2239" y="668"/>
                    <a:pt x="5000" y="668"/>
                  </a:cubicBezTo>
                  <a:cubicBezTo>
                    <a:pt x="7761" y="668"/>
                    <a:pt x="10000" y="746"/>
                    <a:pt x="10000" y="1667"/>
                  </a:cubicBezTo>
                  <a:lnTo>
                    <a:pt x="10000" y="8333"/>
                  </a:lnTo>
                  <a:cubicBezTo>
                    <a:pt x="10000" y="9254"/>
                    <a:pt x="7761" y="10000"/>
                    <a:pt x="5000" y="10000"/>
                  </a:cubicBezTo>
                  <a:cubicBezTo>
                    <a:pt x="2239" y="10000"/>
                    <a:pt x="0" y="9254"/>
                    <a:pt x="0" y="8333"/>
                  </a:cubicBezTo>
                  <a:lnTo>
                    <a:pt x="0" y="1667"/>
                  </a:lnTo>
                  <a:close/>
                </a:path>
              </a:pathLst>
            </a:custGeom>
            <a:solidFill>
              <a:sysClr val="window" lastClr="FFFFFF">
                <a:lumMod val="95000"/>
              </a:sys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83" name="Rectangle 82"/>
            <p:cNvSpPr/>
            <p:nvPr/>
          </p:nvSpPr>
          <p:spPr>
            <a:xfrm>
              <a:off x="738414" y="1171194"/>
              <a:ext cx="215915" cy="655512"/>
            </a:xfrm>
            <a:prstGeom prst="rect">
              <a:avLst/>
            </a:prstGeom>
            <a:solidFill>
              <a:srgbClr val="4472C4">
                <a:lumMod val="40000"/>
                <a:lumOff val="60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84" name="Rectangle 83"/>
            <p:cNvSpPr/>
            <p:nvPr/>
          </p:nvSpPr>
          <p:spPr>
            <a:xfrm>
              <a:off x="850107" y="1239413"/>
              <a:ext cx="215915" cy="655512"/>
            </a:xfrm>
            <a:prstGeom prst="rect">
              <a:avLst/>
            </a:prstGeom>
            <a:solidFill>
              <a:srgbClr val="70AD47">
                <a:lumMod val="40000"/>
                <a:lumOff val="60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85" name="Rectangle 84"/>
            <p:cNvSpPr/>
            <p:nvPr/>
          </p:nvSpPr>
          <p:spPr>
            <a:xfrm>
              <a:off x="983457" y="1306252"/>
              <a:ext cx="215915" cy="655512"/>
            </a:xfrm>
            <a:prstGeom prst="rect">
              <a:avLst/>
            </a:prstGeom>
            <a:solidFill>
              <a:srgbClr val="E7E6E6">
                <a:lumMod val="75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86" name="TextBox 85"/>
            <p:cNvSpPr txBox="1"/>
            <p:nvPr/>
          </p:nvSpPr>
          <p:spPr>
            <a:xfrm>
              <a:off x="-62538" y="2666066"/>
              <a:ext cx="2523819" cy="323165"/>
            </a:xfrm>
            <a:prstGeom prst="rect">
              <a:avLst/>
            </a:prstGeom>
            <a:noFill/>
            <a:ln>
              <a:noFill/>
            </a:ln>
          </p:spPr>
          <p:txBody>
            <a:bodyPr wrap="square" rtlCol="0">
              <a:spAutoFit/>
            </a:bodyPr>
            <a:lstStyle/>
            <a:p>
              <a:pPr defTabSz="914400" fontAlgn="auto">
                <a:lnSpc>
                  <a:spcPts val="1800"/>
                </a:lnSpc>
                <a:spcBef>
                  <a:spcPts val="0"/>
                </a:spcBef>
                <a:spcAft>
                  <a:spcPts val="0"/>
                </a:spcAft>
              </a:pPr>
              <a:r>
                <a:rPr lang="en-US" dirty="0" err="1" smtClean="0">
                  <a:solidFill>
                    <a:schemeClr val="bg1">
                      <a:lumMod val="50000"/>
                    </a:schemeClr>
                  </a:solidFill>
                  <a:latin typeface="Arial" panose="020B0604020202020204" pitchFamily="34" charset="0"/>
                  <a:cs typeface="Arial" panose="020B0604020202020204" pitchFamily="34" charset="0"/>
                </a:rPr>
                <a:t>IMMoRTALS</a:t>
              </a:r>
              <a:r>
                <a:rPr lang="en-US" dirty="0">
                  <a:solidFill>
                    <a:schemeClr val="bg1">
                      <a:lumMod val="50000"/>
                    </a:schemeClr>
                  </a:solidFill>
                  <a:latin typeface="Arial" panose="020B0604020202020204" pitchFamily="34" charset="0"/>
                  <a:cs typeface="Arial" panose="020B0604020202020204" pitchFamily="34" charset="0"/>
                </a:rPr>
                <a:t> </a:t>
              </a:r>
              <a:r>
                <a:rPr lang="en-US" dirty="0" smtClean="0">
                  <a:solidFill>
                    <a:schemeClr val="bg1">
                      <a:lumMod val="50000"/>
                    </a:schemeClr>
                  </a:solidFill>
                  <a:latin typeface="Arial" panose="020B0604020202020204" pitchFamily="34" charset="0"/>
                  <a:cs typeface="Arial" panose="020B0604020202020204" pitchFamily="34" charset="0"/>
                </a:rPr>
                <a:t>DAS  </a:t>
              </a:r>
              <a:endParaRPr lang="en-US" dirty="0">
                <a:solidFill>
                  <a:schemeClr val="bg1">
                    <a:lumMod val="50000"/>
                  </a:schemeClr>
                </a:solidFill>
                <a:latin typeface="Arial" panose="020B0604020202020204" pitchFamily="34" charset="0"/>
                <a:cs typeface="Arial" panose="020B0604020202020204" pitchFamily="34" charset="0"/>
              </a:endParaRPr>
            </a:p>
          </p:txBody>
        </p:sp>
        <p:sp>
          <p:nvSpPr>
            <p:cNvPr id="87" name="Rectangle 86"/>
            <p:cNvSpPr/>
            <p:nvPr/>
          </p:nvSpPr>
          <p:spPr>
            <a:xfrm>
              <a:off x="1549232" y="1104519"/>
              <a:ext cx="215915" cy="661258"/>
            </a:xfrm>
            <a:prstGeom prst="rect">
              <a:avLst/>
            </a:prstGeom>
            <a:solidFill>
              <a:srgbClr val="FFC000">
                <a:lumMod val="60000"/>
                <a:lumOff val="40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88" name="Rectangle 87"/>
            <p:cNvSpPr/>
            <p:nvPr/>
          </p:nvSpPr>
          <p:spPr>
            <a:xfrm>
              <a:off x="1651400" y="1166594"/>
              <a:ext cx="215915" cy="661258"/>
            </a:xfrm>
            <a:prstGeom prst="rect">
              <a:avLst/>
            </a:prstGeom>
            <a:solidFill>
              <a:srgbClr val="ED7D31">
                <a:lumMod val="60000"/>
                <a:lumOff val="40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sp>
          <p:nvSpPr>
            <p:cNvPr id="89" name="Rectangle 88"/>
            <p:cNvSpPr/>
            <p:nvPr/>
          </p:nvSpPr>
          <p:spPr>
            <a:xfrm>
              <a:off x="1775225" y="1240760"/>
              <a:ext cx="215915" cy="661258"/>
            </a:xfrm>
            <a:prstGeom prst="rect">
              <a:avLst/>
            </a:prstGeom>
            <a:solidFill>
              <a:srgbClr val="ED7D31">
                <a:lumMod val="75000"/>
              </a:srgbClr>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chemeClr val="bg1">
                    <a:lumMod val="50000"/>
                  </a:schemeClr>
                </a:solidFill>
                <a:effectLst/>
                <a:uLnTx/>
                <a:uFillTx/>
                <a:latin typeface="Arial" panose="020B0604020202020204" pitchFamily="34" charset="0"/>
                <a:cs typeface="Arial" panose="020B0604020202020204" pitchFamily="34" charset="0"/>
              </a:endParaRPr>
            </a:p>
          </p:txBody>
        </p:sp>
      </p:grpSp>
      <p:sp>
        <p:nvSpPr>
          <p:cNvPr id="91" name="Rounded Rectangular Callout 90"/>
          <p:cNvSpPr/>
          <p:nvPr/>
        </p:nvSpPr>
        <p:spPr>
          <a:xfrm>
            <a:off x="7348649" y="3381312"/>
            <a:ext cx="1128901" cy="399111"/>
          </a:xfrm>
          <a:prstGeom prst="wedgeRoundRectCallout">
            <a:avLst>
              <a:gd name="adj1" fmla="val -11904"/>
              <a:gd name="adj2" fmla="val 120228"/>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Triple Store</a:t>
            </a:r>
            <a:endParaRPr lang="en-US" sz="1400" dirty="0">
              <a:solidFill>
                <a:schemeClr val="tx1"/>
              </a:solidFill>
            </a:endParaRPr>
          </a:p>
        </p:txBody>
      </p:sp>
      <p:cxnSp>
        <p:nvCxnSpPr>
          <p:cNvPr id="93" name="Elbow Connector 92"/>
          <p:cNvCxnSpPr>
            <a:stCxn id="10" idx="3"/>
            <a:endCxn id="36" idx="1"/>
          </p:cNvCxnSpPr>
          <p:nvPr/>
        </p:nvCxnSpPr>
        <p:spPr>
          <a:xfrm>
            <a:off x="2429365" y="4287465"/>
            <a:ext cx="863859" cy="1129569"/>
          </a:xfrm>
          <a:prstGeom prst="bentConnector3">
            <a:avLst>
              <a:gd name="adj1" fmla="val 50000"/>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98" name="Elbow Connector 97"/>
          <p:cNvCxnSpPr>
            <a:stCxn id="36" idx="3"/>
          </p:cNvCxnSpPr>
          <p:nvPr/>
        </p:nvCxnSpPr>
        <p:spPr>
          <a:xfrm flipV="1">
            <a:off x="4883224" y="5145451"/>
            <a:ext cx="1633582" cy="271583"/>
          </a:xfrm>
          <a:prstGeom prst="bentConnector3">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100" name="Elbow Connector 99"/>
          <p:cNvCxnSpPr/>
          <p:nvPr/>
        </p:nvCxnSpPr>
        <p:spPr>
          <a:xfrm>
            <a:off x="5411337" y="4706974"/>
            <a:ext cx="1035858" cy="223941"/>
          </a:xfrm>
          <a:prstGeom prst="bentConnector3">
            <a:avLst/>
          </a:prstGeom>
          <a:ln>
            <a:solidFill>
              <a:srgbClr val="FFC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2" name="Elbow Connector 101"/>
          <p:cNvCxnSpPr/>
          <p:nvPr/>
        </p:nvCxnSpPr>
        <p:spPr>
          <a:xfrm rot="16200000" flipV="1">
            <a:off x="5750498" y="3212505"/>
            <a:ext cx="2188614" cy="260212"/>
          </a:xfrm>
          <a:prstGeom prst="bentConnector3">
            <a:avLst/>
          </a:prstGeom>
          <a:ln>
            <a:solidFill>
              <a:srgbClr val="FFC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4" name="Elbow Connector 103"/>
          <p:cNvCxnSpPr>
            <a:endCxn id="32" idx="1"/>
          </p:cNvCxnSpPr>
          <p:nvPr/>
        </p:nvCxnSpPr>
        <p:spPr>
          <a:xfrm>
            <a:off x="2206689" y="3012248"/>
            <a:ext cx="872621" cy="309473"/>
          </a:xfrm>
          <a:prstGeom prst="bentConnector3">
            <a:avLst>
              <a:gd name="adj1" fmla="val 69550"/>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07" name="Elbow Connector 106"/>
          <p:cNvCxnSpPr>
            <a:endCxn id="32" idx="2"/>
          </p:cNvCxnSpPr>
          <p:nvPr/>
        </p:nvCxnSpPr>
        <p:spPr>
          <a:xfrm rot="5400000" flipH="1" flipV="1">
            <a:off x="4393705" y="4121854"/>
            <a:ext cx="432787" cy="197342"/>
          </a:xfrm>
          <a:prstGeom prst="bentConnector3">
            <a:avLst>
              <a:gd name="adj1" fmla="val 50000"/>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11" name="Elbow Connector 110"/>
          <p:cNvCxnSpPr>
            <a:stCxn id="32" idx="0"/>
          </p:cNvCxnSpPr>
          <p:nvPr/>
        </p:nvCxnSpPr>
        <p:spPr>
          <a:xfrm rot="5400000" flipH="1" flipV="1">
            <a:off x="5254760" y="1464712"/>
            <a:ext cx="628608" cy="1720591"/>
          </a:xfrm>
          <a:prstGeom prst="bentConnector2">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nvGrpSpPr>
          <p:cNvPr id="21" name="Group 20"/>
          <p:cNvGrpSpPr/>
          <p:nvPr/>
        </p:nvGrpSpPr>
        <p:grpSpPr>
          <a:xfrm>
            <a:off x="3159090" y="6037278"/>
            <a:ext cx="3310067" cy="709072"/>
            <a:chOff x="4861772" y="6277318"/>
            <a:chExt cx="3310067" cy="709072"/>
          </a:xfrm>
        </p:grpSpPr>
        <p:sp>
          <p:nvSpPr>
            <p:cNvPr id="3" name="Rounded Rectangle 2"/>
            <p:cNvSpPr/>
            <p:nvPr/>
          </p:nvSpPr>
          <p:spPr>
            <a:xfrm>
              <a:off x="4974020" y="6422472"/>
              <a:ext cx="3117574" cy="419762"/>
            </a:xfrm>
            <a:prstGeom prst="round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Frame 1"/>
            <p:cNvSpPr/>
            <p:nvPr/>
          </p:nvSpPr>
          <p:spPr>
            <a:xfrm>
              <a:off x="4861772" y="6277318"/>
              <a:ext cx="3310067" cy="709072"/>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IMMoRTALS</a:t>
              </a:r>
              <a:r>
                <a:rPr lang="en-US" dirty="0" smtClean="0">
                  <a:solidFill>
                    <a:schemeClr val="tx1"/>
                  </a:solidFill>
                </a:rPr>
                <a:t> Demo GUI</a:t>
              </a:r>
              <a:endParaRPr lang="en-US" dirty="0">
                <a:solidFill>
                  <a:schemeClr val="tx1"/>
                </a:solidFill>
              </a:endParaRPr>
            </a:p>
          </p:txBody>
        </p:sp>
      </p:grpSp>
      <p:cxnSp>
        <p:nvCxnSpPr>
          <p:cNvPr id="30" name="Elbow Connector 29"/>
          <p:cNvCxnSpPr/>
          <p:nvPr/>
        </p:nvCxnSpPr>
        <p:spPr>
          <a:xfrm>
            <a:off x="635579" y="5417034"/>
            <a:ext cx="2443731" cy="1026790"/>
          </a:xfrm>
          <a:prstGeom prst="bentConnector3">
            <a:avLst>
              <a:gd name="adj1" fmla="val 324"/>
            </a:avLst>
          </a:prstGeom>
          <a:ln>
            <a:prstDash val="dash"/>
            <a:tailEnd type="triangle"/>
          </a:ln>
        </p:spPr>
        <p:style>
          <a:lnRef idx="2">
            <a:schemeClr val="accent1"/>
          </a:lnRef>
          <a:fillRef idx="0">
            <a:schemeClr val="accent1"/>
          </a:fillRef>
          <a:effectRef idx="1">
            <a:schemeClr val="accent1"/>
          </a:effectRef>
          <a:fontRef idx="minor">
            <a:schemeClr val="tx1"/>
          </a:fontRef>
        </p:style>
      </p:cxnSp>
      <p:cxnSp>
        <p:nvCxnSpPr>
          <p:cNvPr id="66" name="Elbow Connector 65"/>
          <p:cNvCxnSpPr/>
          <p:nvPr/>
        </p:nvCxnSpPr>
        <p:spPr>
          <a:xfrm>
            <a:off x="722390" y="5097481"/>
            <a:ext cx="2443731" cy="1188720"/>
          </a:xfrm>
          <a:prstGeom prst="bentConnector3">
            <a:avLst>
              <a:gd name="adj1" fmla="val 324"/>
            </a:avLst>
          </a:prstGeom>
          <a:ln>
            <a:prstDash val="dash"/>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p:nvPr/>
        </p:nvCxnSpPr>
        <p:spPr>
          <a:xfrm rot="5400000">
            <a:off x="6655053" y="5236546"/>
            <a:ext cx="759992" cy="1131783"/>
          </a:xfrm>
          <a:prstGeom prst="bentConnector2">
            <a:avLst/>
          </a:prstGeom>
          <a:ln>
            <a:prstDash val="dash"/>
            <a:tailEnd type="triangle"/>
          </a:ln>
        </p:spPr>
        <p:style>
          <a:lnRef idx="2">
            <a:schemeClr val="accent1"/>
          </a:lnRef>
          <a:fillRef idx="0">
            <a:schemeClr val="accent1"/>
          </a:fillRef>
          <a:effectRef idx="1">
            <a:schemeClr val="accent1"/>
          </a:effectRef>
          <a:fontRef idx="minor">
            <a:schemeClr val="tx1"/>
          </a:fontRef>
        </p:style>
      </p:cxnSp>
      <p:cxnSp>
        <p:nvCxnSpPr>
          <p:cNvPr id="69" name="Elbow Connector 68"/>
          <p:cNvCxnSpPr/>
          <p:nvPr/>
        </p:nvCxnSpPr>
        <p:spPr>
          <a:xfrm rot="5400000">
            <a:off x="6732122" y="5143330"/>
            <a:ext cx="914400" cy="1463040"/>
          </a:xfrm>
          <a:prstGeom prst="bentConnector2">
            <a:avLst/>
          </a:prstGeom>
          <a:ln>
            <a:prstDash val="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355195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 Overview</a:t>
            </a:r>
            <a:endParaRPr lang="en-US" dirty="0"/>
          </a:p>
        </p:txBody>
      </p:sp>
      <p:sp>
        <p:nvSpPr>
          <p:cNvPr id="5" name="Content Placeholder 4"/>
          <p:cNvSpPr>
            <a:spLocks noGrp="1"/>
          </p:cNvSpPr>
          <p:nvPr>
            <p:ph idx="1"/>
          </p:nvPr>
        </p:nvSpPr>
        <p:spPr/>
        <p:txBody>
          <a:bodyPr/>
          <a:lstStyle/>
          <a:p>
            <a:r>
              <a:rPr lang="en-US" dirty="0" smtClean="0"/>
              <a:t>“Live” example of CP1 and CP2 together</a:t>
            </a:r>
          </a:p>
          <a:p>
            <a:pPr lvl="1"/>
            <a:r>
              <a:rPr lang="en-US" dirty="0" smtClean="0"/>
              <a:t>Show baseline on real device</a:t>
            </a:r>
          </a:p>
          <a:p>
            <a:pPr lvl="1"/>
            <a:r>
              <a:rPr lang="en-US" dirty="0"/>
              <a:t>R</a:t>
            </a:r>
            <a:r>
              <a:rPr lang="en-US" dirty="0" smtClean="0"/>
              <a:t>un “Baseline Stage A” in emulated environment</a:t>
            </a:r>
          </a:p>
          <a:p>
            <a:pPr lvl="1"/>
            <a:r>
              <a:rPr lang="en-US" dirty="0" smtClean="0"/>
              <a:t>Run “Challenge Stage” with a perturbed environment and mission requirements</a:t>
            </a:r>
            <a:endParaRPr lang="en-US" dirty="0"/>
          </a:p>
          <a:p>
            <a:pPr lvl="2"/>
            <a:r>
              <a:rPr lang="en-US" dirty="0" smtClean="0"/>
              <a:t>Keep the ‘real’ devices alive</a:t>
            </a:r>
          </a:p>
        </p:txBody>
      </p:sp>
      <p:sp>
        <p:nvSpPr>
          <p:cNvPr id="2" name="Slide Number Placeholder 1"/>
          <p:cNvSpPr>
            <a:spLocks noGrp="1"/>
          </p:cNvSpPr>
          <p:nvPr>
            <p:ph type="sldNum" sz="quarter" idx="12"/>
          </p:nvPr>
        </p:nvSpPr>
        <p:spPr/>
        <p:txBody>
          <a:bodyPr/>
          <a:lstStyle/>
          <a:p>
            <a:fld id="{0840E6D7-221B-40B7-B50C-C3B5231B0D1A}" type="slidenum">
              <a:rPr lang="en-US" smtClean="0"/>
              <a:pPr/>
              <a:t>39</a:t>
            </a:fld>
            <a:endParaRPr lang="en-US"/>
          </a:p>
        </p:txBody>
      </p:sp>
    </p:spTree>
    <p:extLst>
      <p:ext uri="{BB962C8B-B14F-4D97-AF65-F5344CB8AC3E}">
        <p14:creationId xmlns:p14="http://schemas.microsoft.com/office/powerpoint/2010/main" val="26400361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Technical Approach</a:t>
            </a:r>
          </a:p>
          <a:p>
            <a:pPr lvl="1"/>
            <a:r>
              <a:rPr lang="en-US" dirty="0" smtClean="0"/>
              <a:t>Goals (platform, domain)</a:t>
            </a:r>
          </a:p>
          <a:p>
            <a:pPr lvl="1"/>
            <a:r>
              <a:rPr lang="en-US" dirty="0" smtClean="0"/>
              <a:t>Key concepts and assumptions</a:t>
            </a:r>
          </a:p>
          <a:p>
            <a:pPr lvl="1"/>
            <a:r>
              <a:rPr lang="en-US" dirty="0" smtClean="0"/>
              <a:t>Approach</a:t>
            </a:r>
          </a:p>
          <a:p>
            <a:r>
              <a:rPr lang="en-US" dirty="0" smtClean="0"/>
              <a:t>System overview</a:t>
            </a:r>
          </a:p>
          <a:p>
            <a:r>
              <a:rPr lang="en-US" dirty="0" smtClean="0"/>
              <a:t>Phase 1 CPs</a:t>
            </a:r>
          </a:p>
          <a:p>
            <a:r>
              <a:rPr lang="en-US" dirty="0"/>
              <a:t>Summary of </a:t>
            </a:r>
            <a:r>
              <a:rPr lang="en-US" dirty="0" smtClean="0"/>
              <a:t>progress</a:t>
            </a:r>
          </a:p>
          <a:p>
            <a:r>
              <a:rPr lang="en-US" dirty="0" err="1"/>
              <a:t>Programmatics</a:t>
            </a:r>
            <a:endParaRPr lang="en-US" dirty="0"/>
          </a:p>
          <a:p>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4</a:t>
            </a:fld>
            <a:endParaRPr lang="en-US"/>
          </a:p>
        </p:txBody>
      </p:sp>
    </p:spTree>
    <p:extLst>
      <p:ext uri="{BB962C8B-B14F-4D97-AF65-F5344CB8AC3E}">
        <p14:creationId xmlns:p14="http://schemas.microsoft.com/office/powerpoint/2010/main" val="322204572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Notional Scenario</a:t>
            </a:r>
            <a:endParaRPr lang="en-US" dirty="0"/>
          </a:p>
        </p:txBody>
      </p:sp>
      <p:sp>
        <p:nvSpPr>
          <p:cNvPr id="3" name="Content Placeholder 2"/>
          <p:cNvSpPr>
            <a:spLocks noGrp="1"/>
          </p:cNvSpPr>
          <p:nvPr>
            <p:ph idx="1"/>
          </p:nvPr>
        </p:nvSpPr>
        <p:spPr/>
        <p:txBody>
          <a:bodyPr/>
          <a:lstStyle/>
          <a:p>
            <a:r>
              <a:rPr lang="en-US" dirty="0" smtClean="0"/>
              <a:t>Baseline application assumes GPS</a:t>
            </a:r>
          </a:p>
          <a:p>
            <a:r>
              <a:rPr lang="en-US" dirty="0" smtClean="0"/>
              <a:t>A new set of changes to requirements comes in</a:t>
            </a:r>
          </a:p>
          <a:p>
            <a:pPr lvl="1"/>
            <a:r>
              <a:rPr lang="en-US" dirty="0" smtClean="0"/>
              <a:t>Must work in a GPS-denied environment</a:t>
            </a:r>
          </a:p>
          <a:p>
            <a:pPr lvl="1"/>
            <a:r>
              <a:rPr lang="en-US" dirty="0" smtClean="0"/>
              <a:t>Must send images</a:t>
            </a:r>
          </a:p>
          <a:p>
            <a:pPr lvl="1"/>
            <a:r>
              <a:rPr lang="en-US" dirty="0" smtClean="0"/>
              <a:t>Has severely restricted bandwidth</a:t>
            </a:r>
          </a:p>
          <a:p>
            <a:pPr lvl="1"/>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40</a:t>
            </a:fld>
            <a:endParaRPr lang="en-US"/>
          </a:p>
        </p:txBody>
      </p:sp>
    </p:spTree>
    <p:extLst>
      <p:ext uri="{BB962C8B-B14F-4D97-AF65-F5344CB8AC3E}">
        <p14:creationId xmlns:p14="http://schemas.microsoft.com/office/powerpoint/2010/main" val="28599736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Baseline application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414462"/>
            <a:ext cx="8153400" cy="4586288"/>
          </a:xfrm>
          <a:prstGeom prst="rect">
            <a:avLst/>
          </a:prstGeom>
        </p:spPr>
      </p:pic>
      <p:sp>
        <p:nvSpPr>
          <p:cNvPr id="3" name="Slide Number Placeholder 2"/>
          <p:cNvSpPr>
            <a:spLocks noGrp="1"/>
          </p:cNvSpPr>
          <p:nvPr>
            <p:ph type="sldNum" sz="quarter" idx="12"/>
          </p:nvPr>
        </p:nvSpPr>
        <p:spPr/>
        <p:txBody>
          <a:bodyPr/>
          <a:lstStyle/>
          <a:p>
            <a:fld id="{0840E6D7-221B-40B7-B50C-C3B5231B0D1A}" type="slidenum">
              <a:rPr lang="en-US" smtClean="0"/>
              <a:pPr/>
              <a:t>41</a:t>
            </a:fld>
            <a:endParaRPr lang="en-US"/>
          </a:p>
        </p:txBody>
      </p:sp>
    </p:spTree>
    <p:extLst>
      <p:ext uri="{BB962C8B-B14F-4D97-AF65-F5344CB8AC3E}">
        <p14:creationId xmlns:p14="http://schemas.microsoft.com/office/powerpoint/2010/main" val="351170275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Linkage to Evaluation</a:t>
            </a:r>
            <a:endParaRPr lang="en-US" dirty="0"/>
          </a:p>
        </p:txBody>
      </p:sp>
      <p:sp>
        <p:nvSpPr>
          <p:cNvPr id="3" name="Content Placeholder 2"/>
          <p:cNvSpPr>
            <a:spLocks noGrp="1"/>
          </p:cNvSpPr>
          <p:nvPr>
            <p:ph idx="1"/>
          </p:nvPr>
        </p:nvSpPr>
        <p:spPr/>
        <p:txBody>
          <a:bodyPr>
            <a:normAutofit/>
          </a:bodyPr>
          <a:lstStyle/>
          <a:p>
            <a:r>
              <a:rPr lang="en-US" dirty="0" smtClean="0"/>
              <a:t>TA4 interface is reasonably complete</a:t>
            </a:r>
          </a:p>
          <a:p>
            <a:pPr lvl="1"/>
            <a:r>
              <a:rPr lang="en-US" dirty="0" smtClean="0"/>
              <a:t>REST/programmatic interface for LL</a:t>
            </a:r>
          </a:p>
          <a:p>
            <a:pPr lvl="1"/>
            <a:r>
              <a:rPr lang="en-US" dirty="0" smtClean="0"/>
              <a:t>Browser display for demo/workshop purposes</a:t>
            </a:r>
          </a:p>
          <a:p>
            <a:r>
              <a:rPr lang="en-US" dirty="0" smtClean="0"/>
              <a:t>Android Emulation</a:t>
            </a:r>
          </a:p>
          <a:p>
            <a:pPr lvl="1"/>
            <a:r>
              <a:rPr lang="en-US" dirty="0" smtClean="0"/>
              <a:t>Scenario execution infrastructure implemented as part of Test Adapter can spin up multiple independent Android Emulators</a:t>
            </a:r>
          </a:p>
          <a:p>
            <a:r>
              <a:rPr lang="en-US" dirty="0" smtClean="0"/>
              <a:t>“Simulated” app fully interoperable with real devices</a:t>
            </a:r>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42</a:t>
            </a:fld>
            <a:endParaRPr lang="en-US"/>
          </a:p>
        </p:txBody>
      </p:sp>
    </p:spTree>
    <p:extLst>
      <p:ext uri="{BB962C8B-B14F-4D97-AF65-F5344CB8AC3E}">
        <p14:creationId xmlns:p14="http://schemas.microsoft.com/office/powerpoint/2010/main" val="40297436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TA4 interface: DAS Status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3926" y="1575698"/>
            <a:ext cx="5819274" cy="3910702"/>
          </a:xfrm>
          <a:prstGeom prst="rect">
            <a:avLst/>
          </a:prstGeom>
        </p:spPr>
      </p:pic>
      <p:cxnSp>
        <p:nvCxnSpPr>
          <p:cNvPr id="6" name="Straight Arrow Connector 5"/>
          <p:cNvCxnSpPr/>
          <p:nvPr/>
        </p:nvCxnSpPr>
        <p:spPr bwMode="auto">
          <a:xfrm flipH="1">
            <a:off x="1056911" y="1687559"/>
            <a:ext cx="3047206" cy="0"/>
          </a:xfrm>
          <a:prstGeom prst="straightConnector1">
            <a:avLst/>
          </a:prstGeom>
          <a:solidFill>
            <a:schemeClr val="accent1"/>
          </a:solidFill>
          <a:ln w="25400" cap="flat" cmpd="sng" algn="ctr">
            <a:solidFill>
              <a:srgbClr val="660066"/>
            </a:solidFill>
            <a:prstDash val="solid"/>
            <a:round/>
            <a:headEnd type="none" w="sm" len="sm"/>
            <a:tailEnd type="arrow"/>
          </a:ln>
          <a:effectLst/>
        </p:spPr>
      </p:cxnSp>
      <p:cxnSp>
        <p:nvCxnSpPr>
          <p:cNvPr id="7" name="Straight Arrow Connector 6"/>
          <p:cNvCxnSpPr/>
          <p:nvPr/>
        </p:nvCxnSpPr>
        <p:spPr bwMode="auto">
          <a:xfrm flipH="1">
            <a:off x="1056911" y="2058437"/>
            <a:ext cx="3047206" cy="0"/>
          </a:xfrm>
          <a:prstGeom prst="straightConnector1">
            <a:avLst/>
          </a:prstGeom>
          <a:solidFill>
            <a:schemeClr val="accent1"/>
          </a:solidFill>
          <a:ln w="25400" cap="flat" cmpd="sng" algn="ctr">
            <a:solidFill>
              <a:srgbClr val="660066"/>
            </a:solidFill>
            <a:prstDash val="solid"/>
            <a:round/>
            <a:headEnd type="none" w="sm" len="sm"/>
            <a:tailEnd type="arrow"/>
          </a:ln>
          <a:effectLst/>
        </p:spPr>
      </p:cxnSp>
      <p:cxnSp>
        <p:nvCxnSpPr>
          <p:cNvPr id="8" name="Straight Arrow Connector 7"/>
          <p:cNvCxnSpPr/>
          <p:nvPr/>
        </p:nvCxnSpPr>
        <p:spPr bwMode="auto">
          <a:xfrm rot="10800000" flipH="1">
            <a:off x="1064008" y="2412080"/>
            <a:ext cx="3047206" cy="0"/>
          </a:xfrm>
          <a:prstGeom prst="straightConnector1">
            <a:avLst/>
          </a:prstGeom>
          <a:solidFill>
            <a:schemeClr val="accent1"/>
          </a:solidFill>
          <a:ln w="25400" cap="flat" cmpd="sng" algn="ctr">
            <a:solidFill>
              <a:srgbClr val="660066"/>
            </a:solidFill>
            <a:prstDash val="sysDash"/>
            <a:round/>
            <a:headEnd type="none" w="med" len="med"/>
            <a:tailEnd type="arrow" w="med" len="med"/>
          </a:ln>
          <a:effectLst/>
        </p:spPr>
      </p:cxnSp>
      <p:sp>
        <p:nvSpPr>
          <p:cNvPr id="9" name="TextBox 8"/>
          <p:cNvSpPr txBox="1"/>
          <p:nvPr/>
        </p:nvSpPr>
        <p:spPr>
          <a:xfrm>
            <a:off x="1071403" y="2147614"/>
            <a:ext cx="3047206" cy="276999"/>
          </a:xfrm>
          <a:prstGeom prst="rect">
            <a:avLst/>
          </a:prstGeom>
          <a:noFill/>
        </p:spPr>
        <p:txBody>
          <a:bodyPr wrap="square" rtlCol="0">
            <a:spAutoFit/>
          </a:bodyPr>
          <a:lstStyle/>
          <a:p>
            <a:pPr algn="ctr" defTabSz="457200" fontAlgn="base">
              <a:spcBef>
                <a:spcPct val="0"/>
              </a:spcBef>
              <a:spcAft>
                <a:spcPct val="0"/>
              </a:spcAft>
            </a:pPr>
            <a:r>
              <a:rPr lang="en-US" sz="1200" dirty="0" smtClean="0">
                <a:solidFill>
                  <a:srgbClr val="000000"/>
                </a:solidFill>
                <a:latin typeface="Arial" charset="0"/>
                <a:ea typeface="ＭＳ Ｐゴシック" charset="-128"/>
              </a:rPr>
              <a:t>TH_ACK/TH_ERROR</a:t>
            </a:r>
            <a:endParaRPr lang="en-US" sz="1200" dirty="0">
              <a:solidFill>
                <a:srgbClr val="000000"/>
              </a:solidFill>
              <a:latin typeface="Arial" charset="0"/>
              <a:ea typeface="ＭＳ Ｐゴシック" charset="-128"/>
            </a:endParaRPr>
          </a:p>
        </p:txBody>
      </p:sp>
      <p:cxnSp>
        <p:nvCxnSpPr>
          <p:cNvPr id="10" name="Straight Connector 9"/>
          <p:cNvCxnSpPr/>
          <p:nvPr/>
        </p:nvCxnSpPr>
        <p:spPr bwMode="auto">
          <a:xfrm flipH="1">
            <a:off x="4307949" y="1653231"/>
            <a:ext cx="0" cy="4709151"/>
          </a:xfrm>
          <a:prstGeom prst="line">
            <a:avLst/>
          </a:prstGeom>
          <a:solidFill>
            <a:schemeClr val="accent1"/>
          </a:solidFill>
          <a:ln w="25400" cap="flat" cmpd="sng" algn="ctr">
            <a:solidFill>
              <a:schemeClr val="tx1"/>
            </a:solidFill>
            <a:prstDash val="sysDash"/>
            <a:round/>
            <a:headEnd type="none" w="sm" len="sm"/>
            <a:tailEnd type="none" w="sm" len="sm"/>
          </a:ln>
          <a:effectLst/>
        </p:spPr>
      </p:cxnSp>
      <p:sp>
        <p:nvSpPr>
          <p:cNvPr id="11" name="TextBox 10"/>
          <p:cNvSpPr txBox="1"/>
          <p:nvPr/>
        </p:nvSpPr>
        <p:spPr>
          <a:xfrm>
            <a:off x="3698508" y="1127557"/>
            <a:ext cx="1218883" cy="290853"/>
          </a:xfrm>
          <a:prstGeom prst="rect">
            <a:avLst/>
          </a:prstGeom>
          <a:solidFill>
            <a:schemeClr val="bg1"/>
          </a:solidFill>
          <a:ln>
            <a:solidFill>
              <a:schemeClr val="tx1"/>
            </a:solidFill>
          </a:ln>
        </p:spPr>
        <p:txBody>
          <a:bodyPr wrap="square" rtlCol="0" anchor="ctr" anchorCtr="0">
            <a:noAutofit/>
          </a:bodyPr>
          <a:lstStyle/>
          <a:p>
            <a:pPr algn="ctr" defTabSz="457200" fontAlgn="base">
              <a:spcBef>
                <a:spcPct val="0"/>
              </a:spcBef>
              <a:spcAft>
                <a:spcPct val="0"/>
              </a:spcAft>
            </a:pPr>
            <a:r>
              <a:rPr lang="en-US" sz="1400" b="1" dirty="0" smtClean="0">
                <a:solidFill>
                  <a:prstClr val="black"/>
                </a:solidFill>
                <a:latin typeface="Arial" charset="0"/>
                <a:ea typeface="ＭＳ Ｐゴシック" charset="-128"/>
              </a:rPr>
              <a:t>TA</a:t>
            </a:r>
            <a:endParaRPr lang="en-US" sz="1400" b="1" dirty="0">
              <a:solidFill>
                <a:prstClr val="black"/>
              </a:solidFill>
              <a:latin typeface="Arial" charset="0"/>
              <a:ea typeface="ＭＳ Ｐゴシック" charset="-128"/>
            </a:endParaRPr>
          </a:p>
        </p:txBody>
      </p:sp>
      <p:cxnSp>
        <p:nvCxnSpPr>
          <p:cNvPr id="12" name="Straight Connector 11"/>
          <p:cNvCxnSpPr/>
          <p:nvPr/>
        </p:nvCxnSpPr>
        <p:spPr bwMode="auto">
          <a:xfrm flipH="1">
            <a:off x="871471" y="1653231"/>
            <a:ext cx="0" cy="4709151"/>
          </a:xfrm>
          <a:prstGeom prst="line">
            <a:avLst/>
          </a:prstGeom>
          <a:solidFill>
            <a:schemeClr val="accent1"/>
          </a:solidFill>
          <a:ln w="25400" cap="flat" cmpd="sng" algn="ctr">
            <a:solidFill>
              <a:schemeClr val="tx1"/>
            </a:solidFill>
            <a:prstDash val="sysDash"/>
            <a:round/>
            <a:headEnd type="none" w="sm" len="sm"/>
            <a:tailEnd type="none" w="sm" len="sm"/>
          </a:ln>
          <a:effectLst/>
        </p:spPr>
      </p:cxnSp>
      <p:sp>
        <p:nvSpPr>
          <p:cNvPr id="13" name="TextBox 12"/>
          <p:cNvSpPr txBox="1"/>
          <p:nvPr/>
        </p:nvSpPr>
        <p:spPr>
          <a:xfrm>
            <a:off x="262030" y="1093465"/>
            <a:ext cx="1218883" cy="316423"/>
          </a:xfrm>
          <a:prstGeom prst="rect">
            <a:avLst/>
          </a:prstGeom>
          <a:solidFill>
            <a:schemeClr val="bg1"/>
          </a:solidFill>
          <a:ln>
            <a:solidFill>
              <a:schemeClr val="tx1"/>
            </a:solidFill>
          </a:ln>
        </p:spPr>
        <p:txBody>
          <a:bodyPr wrap="square" rtlCol="0" anchor="ctr" anchorCtr="0">
            <a:noAutofit/>
          </a:bodyPr>
          <a:lstStyle/>
          <a:p>
            <a:pPr algn="ctr" defTabSz="457200" fontAlgn="base">
              <a:spcBef>
                <a:spcPct val="0"/>
              </a:spcBef>
              <a:spcAft>
                <a:spcPct val="0"/>
              </a:spcAft>
            </a:pPr>
            <a:r>
              <a:rPr lang="en-US" sz="1400" b="1" dirty="0" smtClean="0">
                <a:solidFill>
                  <a:prstClr val="black"/>
                </a:solidFill>
                <a:latin typeface="Arial" charset="0"/>
                <a:ea typeface="ＭＳ Ｐゴシック" charset="-128"/>
              </a:rPr>
              <a:t>TH</a:t>
            </a:r>
            <a:endParaRPr lang="en-US" sz="1400" b="1" dirty="0">
              <a:solidFill>
                <a:prstClr val="black"/>
              </a:solidFill>
              <a:latin typeface="Arial" charset="0"/>
              <a:ea typeface="ＭＳ Ｐゴシック" charset="-128"/>
            </a:endParaRPr>
          </a:p>
        </p:txBody>
      </p:sp>
      <p:sp>
        <p:nvSpPr>
          <p:cNvPr id="14" name="TextBox 13"/>
          <p:cNvSpPr txBox="1"/>
          <p:nvPr/>
        </p:nvSpPr>
        <p:spPr>
          <a:xfrm>
            <a:off x="1544464" y="1437449"/>
            <a:ext cx="2072100" cy="276999"/>
          </a:xfrm>
          <a:prstGeom prst="rect">
            <a:avLst/>
          </a:prstGeom>
          <a:noFill/>
        </p:spPr>
        <p:txBody>
          <a:bodyPr wrap="square" rtlCol="0">
            <a:spAutoFit/>
          </a:bodyPr>
          <a:lstStyle/>
          <a:p>
            <a:pPr algn="ctr" defTabSz="457200" fontAlgn="base">
              <a:spcBef>
                <a:spcPct val="0"/>
              </a:spcBef>
              <a:spcAft>
                <a:spcPct val="0"/>
              </a:spcAft>
            </a:pPr>
            <a:r>
              <a:rPr lang="en-US" sz="1200" dirty="0" smtClean="0">
                <a:solidFill>
                  <a:prstClr val="black"/>
                </a:solidFill>
                <a:latin typeface="Arial" charset="0"/>
                <a:ea typeface="ＭＳ Ｐゴシック" charset="-128"/>
              </a:rPr>
              <a:t>DAS_ERROR</a:t>
            </a:r>
            <a:endParaRPr lang="en-US" sz="1200" dirty="0">
              <a:solidFill>
                <a:prstClr val="black"/>
              </a:solidFill>
              <a:latin typeface="Arial" charset="0"/>
              <a:ea typeface="ＭＳ Ｐゴシック" charset="-128"/>
            </a:endParaRPr>
          </a:p>
        </p:txBody>
      </p:sp>
      <p:sp>
        <p:nvSpPr>
          <p:cNvPr id="15" name="TextBox 14"/>
          <p:cNvSpPr txBox="1"/>
          <p:nvPr/>
        </p:nvSpPr>
        <p:spPr>
          <a:xfrm>
            <a:off x="1544464" y="1808327"/>
            <a:ext cx="2072100" cy="276999"/>
          </a:xfrm>
          <a:prstGeom prst="rect">
            <a:avLst/>
          </a:prstGeom>
          <a:noFill/>
        </p:spPr>
        <p:txBody>
          <a:bodyPr wrap="square" rtlCol="0">
            <a:spAutoFit/>
          </a:bodyPr>
          <a:lstStyle/>
          <a:p>
            <a:pPr algn="ctr" defTabSz="457200" fontAlgn="base">
              <a:spcBef>
                <a:spcPct val="0"/>
              </a:spcBef>
              <a:spcAft>
                <a:spcPct val="0"/>
              </a:spcAft>
            </a:pPr>
            <a:r>
              <a:rPr lang="en-US" sz="1200" dirty="0" smtClean="0">
                <a:solidFill>
                  <a:prstClr val="black"/>
                </a:solidFill>
                <a:latin typeface="Arial" charset="0"/>
                <a:ea typeface="ＭＳ Ｐゴシック" charset="-128"/>
              </a:rPr>
              <a:t>DAS_READY</a:t>
            </a:r>
            <a:endParaRPr lang="en-US" sz="1200" dirty="0">
              <a:solidFill>
                <a:prstClr val="black"/>
              </a:solidFill>
              <a:latin typeface="Arial" charset="0"/>
              <a:ea typeface="ＭＳ Ｐゴシック" charset="-128"/>
            </a:endParaRPr>
          </a:p>
        </p:txBody>
      </p:sp>
      <p:grpSp>
        <p:nvGrpSpPr>
          <p:cNvPr id="16" name="Group 15"/>
          <p:cNvGrpSpPr/>
          <p:nvPr/>
        </p:nvGrpSpPr>
        <p:grpSpPr>
          <a:xfrm>
            <a:off x="262030" y="1460787"/>
            <a:ext cx="4245321" cy="690626"/>
            <a:chOff x="1733550" y="3712519"/>
            <a:chExt cx="5600700" cy="1313706"/>
          </a:xfrm>
        </p:grpSpPr>
        <p:sp>
          <p:nvSpPr>
            <p:cNvPr id="17" name="Rectangle 16"/>
            <p:cNvSpPr/>
            <p:nvPr/>
          </p:nvSpPr>
          <p:spPr bwMode="auto">
            <a:xfrm>
              <a:off x="1733550" y="3712519"/>
              <a:ext cx="5600700" cy="1313706"/>
            </a:xfrm>
            <a:prstGeom prst="rect">
              <a:avLst/>
            </a:prstGeom>
            <a:noFill/>
            <a:ln w="635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smtClean="0">
                <a:solidFill>
                  <a:prstClr val="black"/>
                </a:solidFill>
                <a:latin typeface="Arial" pitchFamily="-110" charset="0"/>
                <a:ea typeface="ＭＳ Ｐゴシック" charset="-128"/>
              </a:endParaRPr>
            </a:p>
          </p:txBody>
        </p:sp>
        <p:cxnSp>
          <p:nvCxnSpPr>
            <p:cNvPr id="18" name="Straight Connector 17"/>
            <p:cNvCxnSpPr>
              <a:stCxn id="17" idx="1"/>
              <a:endCxn id="17" idx="3"/>
            </p:cNvCxnSpPr>
            <p:nvPr/>
          </p:nvCxnSpPr>
          <p:spPr bwMode="auto">
            <a:xfrm>
              <a:off x="1733550" y="4369372"/>
              <a:ext cx="5600700" cy="0"/>
            </a:xfrm>
            <a:prstGeom prst="line">
              <a:avLst/>
            </a:prstGeom>
            <a:solidFill>
              <a:schemeClr val="accent1"/>
            </a:solidFill>
            <a:ln w="6350" cap="flat" cmpd="sng" algn="ctr">
              <a:solidFill>
                <a:schemeClr val="tx1"/>
              </a:solidFill>
              <a:prstDash val="dash"/>
              <a:round/>
              <a:headEnd type="none" w="sm" len="sm"/>
              <a:tailEnd type="none" w="sm" len="sm"/>
            </a:ln>
            <a:effectLst/>
          </p:spPr>
        </p:cxnSp>
      </p:grpSp>
      <p:sp>
        <p:nvSpPr>
          <p:cNvPr id="19" name="TextBox 18"/>
          <p:cNvSpPr txBox="1"/>
          <p:nvPr/>
        </p:nvSpPr>
        <p:spPr>
          <a:xfrm>
            <a:off x="262030" y="1460787"/>
            <a:ext cx="374061" cy="200055"/>
          </a:xfrm>
          <a:prstGeom prst="rect">
            <a:avLst/>
          </a:prstGeom>
          <a:noFill/>
          <a:ln w="6350">
            <a:solidFill>
              <a:schemeClr val="tx1"/>
            </a:solidFill>
          </a:ln>
        </p:spPr>
        <p:txBody>
          <a:bodyPr wrap="square" lIns="45720" rIns="0" bIns="0" rtlCol="0">
            <a:spAutoFit/>
          </a:bodyPr>
          <a:lstStyle/>
          <a:p>
            <a:pPr defTabSz="457200" fontAlgn="base">
              <a:spcBef>
                <a:spcPct val="0"/>
              </a:spcBef>
              <a:spcAft>
                <a:spcPct val="0"/>
              </a:spcAft>
            </a:pPr>
            <a:r>
              <a:rPr lang="en-US" sz="1000" dirty="0" smtClean="0">
                <a:solidFill>
                  <a:prstClr val="black"/>
                </a:solidFill>
                <a:latin typeface="Arial" charset="0"/>
                <a:ea typeface="ＭＳ Ｐゴシック" charset="-128"/>
              </a:rPr>
              <a:t>alt</a:t>
            </a:r>
            <a:endParaRPr lang="en-US" sz="1000" dirty="0">
              <a:solidFill>
                <a:prstClr val="black"/>
              </a:solidFill>
              <a:latin typeface="Arial" charset="0"/>
              <a:ea typeface="ＭＳ Ｐゴシック" charset="-128"/>
            </a:endParaRPr>
          </a:p>
        </p:txBody>
      </p:sp>
      <p:sp>
        <p:nvSpPr>
          <p:cNvPr id="20" name="TextBox 19"/>
          <p:cNvSpPr txBox="1"/>
          <p:nvPr/>
        </p:nvSpPr>
        <p:spPr>
          <a:xfrm>
            <a:off x="1045507" y="2740763"/>
            <a:ext cx="3047206" cy="276999"/>
          </a:xfrm>
          <a:prstGeom prst="rect">
            <a:avLst/>
          </a:prstGeom>
          <a:noFill/>
        </p:spPr>
        <p:txBody>
          <a:bodyPr wrap="square" rtlCol="0">
            <a:spAutoFit/>
          </a:bodyPr>
          <a:lstStyle/>
          <a:p>
            <a:pPr algn="ctr" defTabSz="457200" fontAlgn="base">
              <a:spcBef>
                <a:spcPct val="0"/>
              </a:spcBef>
              <a:spcAft>
                <a:spcPct val="0"/>
              </a:spcAft>
            </a:pPr>
            <a:r>
              <a:rPr lang="en-US" sz="1200" dirty="0" err="1">
                <a:solidFill>
                  <a:srgbClr val="000000"/>
                </a:solidFill>
                <a:latin typeface="Arial" charset="0"/>
                <a:ea typeface="ＭＳ Ｐゴシック" charset="-128"/>
              </a:rPr>
              <a:t>adaptAndValidateApplication</a:t>
            </a:r>
            <a:endParaRPr lang="en-US" sz="1200" dirty="0">
              <a:solidFill>
                <a:srgbClr val="000000"/>
              </a:solidFill>
              <a:latin typeface="Arial" charset="0"/>
              <a:ea typeface="ＭＳ Ｐゴシック" charset="-128"/>
            </a:endParaRPr>
          </a:p>
        </p:txBody>
      </p:sp>
      <p:sp>
        <p:nvSpPr>
          <p:cNvPr id="21" name="TextBox 20"/>
          <p:cNvSpPr txBox="1"/>
          <p:nvPr/>
        </p:nvSpPr>
        <p:spPr>
          <a:xfrm>
            <a:off x="1045507" y="2989073"/>
            <a:ext cx="3047206" cy="276999"/>
          </a:xfrm>
          <a:prstGeom prst="rect">
            <a:avLst/>
          </a:prstGeom>
          <a:noFill/>
        </p:spPr>
        <p:txBody>
          <a:bodyPr wrap="square" rtlCol="0">
            <a:spAutoFit/>
          </a:bodyPr>
          <a:lstStyle/>
          <a:p>
            <a:pPr algn="ctr" defTabSz="457200" fontAlgn="base">
              <a:spcBef>
                <a:spcPct val="0"/>
              </a:spcBef>
              <a:spcAft>
                <a:spcPct val="0"/>
              </a:spcAft>
            </a:pPr>
            <a:r>
              <a:rPr lang="en-US" sz="1200" dirty="0" smtClean="0">
                <a:solidFill>
                  <a:srgbClr val="000000"/>
                </a:solidFill>
                <a:latin typeface="Arial" charset="0"/>
                <a:ea typeface="ＭＳ Ｐゴシック" charset="-128"/>
              </a:rPr>
              <a:t>TA_ACK/TA_ERROR</a:t>
            </a:r>
            <a:endParaRPr lang="en-US" sz="1200" dirty="0">
              <a:solidFill>
                <a:srgbClr val="000000"/>
              </a:solidFill>
              <a:latin typeface="Arial" charset="0"/>
              <a:ea typeface="ＭＳ Ｐゴシック" charset="-128"/>
            </a:endParaRPr>
          </a:p>
        </p:txBody>
      </p:sp>
      <p:cxnSp>
        <p:nvCxnSpPr>
          <p:cNvPr id="22" name="Straight Arrow Connector 21"/>
          <p:cNvCxnSpPr/>
          <p:nvPr/>
        </p:nvCxnSpPr>
        <p:spPr bwMode="auto">
          <a:xfrm>
            <a:off x="1038112" y="3006766"/>
            <a:ext cx="3047206" cy="0"/>
          </a:xfrm>
          <a:prstGeom prst="straightConnector1">
            <a:avLst/>
          </a:prstGeom>
          <a:solidFill>
            <a:schemeClr val="accent1"/>
          </a:solidFill>
          <a:ln w="25400" cap="flat" cmpd="sng" algn="ctr">
            <a:solidFill>
              <a:schemeClr val="accent2">
                <a:lumMod val="75000"/>
              </a:schemeClr>
            </a:solidFill>
            <a:prstDash val="solid"/>
            <a:round/>
            <a:headEnd type="none" w="sm" len="sm"/>
            <a:tailEnd type="triangle" w="lg" len="lg"/>
          </a:ln>
          <a:effectLst/>
        </p:spPr>
      </p:cxnSp>
      <p:cxnSp>
        <p:nvCxnSpPr>
          <p:cNvPr id="23" name="Straight Arrow Connector 22"/>
          <p:cNvCxnSpPr/>
          <p:nvPr/>
        </p:nvCxnSpPr>
        <p:spPr bwMode="auto">
          <a:xfrm rot="10800000">
            <a:off x="1038112" y="3253539"/>
            <a:ext cx="3047206" cy="0"/>
          </a:xfrm>
          <a:prstGeom prst="straightConnector1">
            <a:avLst/>
          </a:prstGeom>
          <a:solidFill>
            <a:schemeClr val="accent1"/>
          </a:solidFill>
          <a:ln w="25400" cap="flat" cmpd="sng" algn="ctr">
            <a:solidFill>
              <a:schemeClr val="accent2">
                <a:lumMod val="75000"/>
              </a:schemeClr>
            </a:solidFill>
            <a:prstDash val="sysDash"/>
            <a:round/>
            <a:headEnd type="none" w="med" len="med"/>
            <a:tailEnd type="arrow" w="med" len="med"/>
          </a:ln>
          <a:effectLst/>
        </p:spPr>
      </p:cxnSp>
      <p:sp>
        <p:nvSpPr>
          <p:cNvPr id="24" name="TextBox 23"/>
          <p:cNvSpPr txBox="1"/>
          <p:nvPr/>
        </p:nvSpPr>
        <p:spPr>
          <a:xfrm>
            <a:off x="1083029" y="5858941"/>
            <a:ext cx="3047206" cy="276999"/>
          </a:xfrm>
          <a:prstGeom prst="rect">
            <a:avLst/>
          </a:prstGeom>
          <a:noFill/>
        </p:spPr>
        <p:txBody>
          <a:bodyPr wrap="square" rtlCol="0">
            <a:spAutoFit/>
          </a:bodyPr>
          <a:lstStyle/>
          <a:p>
            <a:pPr algn="ctr" defTabSz="457200" fontAlgn="base">
              <a:spcBef>
                <a:spcPct val="0"/>
              </a:spcBef>
              <a:spcAft>
                <a:spcPct val="0"/>
              </a:spcAft>
            </a:pPr>
            <a:r>
              <a:rPr lang="en-US" sz="1200" dirty="0" smtClean="0">
                <a:solidFill>
                  <a:srgbClr val="000000"/>
                </a:solidFill>
                <a:latin typeface="Arial" charset="0"/>
                <a:ea typeface="ＭＳ Ｐゴシック" charset="-128"/>
              </a:rPr>
              <a:t>done</a:t>
            </a:r>
            <a:endParaRPr lang="en-US" sz="1200" dirty="0">
              <a:solidFill>
                <a:srgbClr val="000000"/>
              </a:solidFill>
              <a:latin typeface="Arial" charset="0"/>
              <a:ea typeface="ＭＳ Ｐゴシック" charset="-128"/>
            </a:endParaRPr>
          </a:p>
        </p:txBody>
      </p:sp>
      <p:sp>
        <p:nvSpPr>
          <p:cNvPr id="25" name="TextBox 24"/>
          <p:cNvSpPr txBox="1"/>
          <p:nvPr/>
        </p:nvSpPr>
        <p:spPr>
          <a:xfrm>
            <a:off x="1083029" y="6140098"/>
            <a:ext cx="3047206" cy="276999"/>
          </a:xfrm>
          <a:prstGeom prst="rect">
            <a:avLst/>
          </a:prstGeom>
          <a:noFill/>
        </p:spPr>
        <p:txBody>
          <a:bodyPr wrap="square" rtlCol="0">
            <a:spAutoFit/>
          </a:bodyPr>
          <a:lstStyle/>
          <a:p>
            <a:pPr algn="ctr" defTabSz="457200" fontAlgn="base">
              <a:spcBef>
                <a:spcPct val="0"/>
              </a:spcBef>
              <a:spcAft>
                <a:spcPct val="0"/>
              </a:spcAft>
            </a:pPr>
            <a:r>
              <a:rPr lang="en-US" sz="1200" dirty="0" smtClean="0">
                <a:solidFill>
                  <a:srgbClr val="000000"/>
                </a:solidFill>
                <a:latin typeface="Arial" charset="0"/>
                <a:ea typeface="ＭＳ Ｐゴシック" charset="-128"/>
              </a:rPr>
              <a:t>TH_ACK/TH_ERROR</a:t>
            </a:r>
            <a:endParaRPr lang="en-US" sz="1200" dirty="0">
              <a:solidFill>
                <a:srgbClr val="000000"/>
              </a:solidFill>
              <a:latin typeface="Arial" charset="0"/>
              <a:ea typeface="ＭＳ Ｐゴシック" charset="-128"/>
            </a:endParaRPr>
          </a:p>
        </p:txBody>
      </p:sp>
      <p:cxnSp>
        <p:nvCxnSpPr>
          <p:cNvPr id="26" name="Straight Arrow Connector 25"/>
          <p:cNvCxnSpPr/>
          <p:nvPr/>
        </p:nvCxnSpPr>
        <p:spPr bwMode="auto">
          <a:xfrm flipH="1">
            <a:off x="1075634" y="6157791"/>
            <a:ext cx="3047206" cy="0"/>
          </a:xfrm>
          <a:prstGeom prst="straightConnector1">
            <a:avLst/>
          </a:prstGeom>
          <a:solidFill>
            <a:schemeClr val="accent1"/>
          </a:solidFill>
          <a:ln w="25400" cap="flat" cmpd="sng" algn="ctr">
            <a:solidFill>
              <a:schemeClr val="accent2">
                <a:lumMod val="75000"/>
              </a:schemeClr>
            </a:solidFill>
            <a:prstDash val="solid"/>
            <a:round/>
            <a:headEnd type="none" w="sm" len="sm"/>
            <a:tailEnd type="triangle" w="lg" len="lg"/>
          </a:ln>
          <a:effectLst/>
        </p:spPr>
      </p:cxnSp>
      <p:cxnSp>
        <p:nvCxnSpPr>
          <p:cNvPr id="27" name="Straight Arrow Connector 26"/>
          <p:cNvCxnSpPr/>
          <p:nvPr/>
        </p:nvCxnSpPr>
        <p:spPr bwMode="auto">
          <a:xfrm rot="10800000" flipH="1">
            <a:off x="1075634" y="6404564"/>
            <a:ext cx="3047206" cy="0"/>
          </a:xfrm>
          <a:prstGeom prst="straightConnector1">
            <a:avLst/>
          </a:prstGeom>
          <a:solidFill>
            <a:schemeClr val="accent1"/>
          </a:solidFill>
          <a:ln w="25400" cap="flat" cmpd="sng" algn="ctr">
            <a:solidFill>
              <a:schemeClr val="accent2">
                <a:lumMod val="75000"/>
              </a:schemeClr>
            </a:solidFill>
            <a:prstDash val="sysDash"/>
            <a:round/>
            <a:headEnd type="none" w="med" len="med"/>
            <a:tailEnd type="arrow" w="med" len="med"/>
          </a:ln>
          <a:effectLst/>
        </p:spPr>
      </p:cxnSp>
      <p:sp>
        <p:nvSpPr>
          <p:cNvPr id="28" name="TextBox 27"/>
          <p:cNvSpPr txBox="1"/>
          <p:nvPr/>
        </p:nvSpPr>
        <p:spPr>
          <a:xfrm>
            <a:off x="1083836" y="4449819"/>
            <a:ext cx="3047206" cy="276999"/>
          </a:xfrm>
          <a:prstGeom prst="rect">
            <a:avLst/>
          </a:prstGeom>
          <a:noFill/>
        </p:spPr>
        <p:txBody>
          <a:bodyPr wrap="square" rtlCol="0">
            <a:spAutoFit/>
          </a:bodyPr>
          <a:lstStyle/>
          <a:p>
            <a:pPr algn="ctr" defTabSz="457200" fontAlgn="base">
              <a:spcBef>
                <a:spcPct val="0"/>
              </a:spcBef>
              <a:spcAft>
                <a:spcPct val="0"/>
              </a:spcAft>
            </a:pPr>
            <a:r>
              <a:rPr lang="en-US" sz="1200" dirty="0" smtClean="0">
                <a:solidFill>
                  <a:srgbClr val="000000"/>
                </a:solidFill>
                <a:latin typeface="Arial" charset="0"/>
                <a:ea typeface="ＭＳ Ｐゴシック" charset="-128"/>
              </a:rPr>
              <a:t>MISSION_ABORTED</a:t>
            </a:r>
            <a:endParaRPr lang="en-US" sz="1200" dirty="0">
              <a:solidFill>
                <a:srgbClr val="000000"/>
              </a:solidFill>
              <a:latin typeface="Arial" charset="0"/>
              <a:ea typeface="ＭＳ Ｐゴシック" charset="-128"/>
            </a:endParaRPr>
          </a:p>
        </p:txBody>
      </p:sp>
      <p:sp>
        <p:nvSpPr>
          <p:cNvPr id="29" name="TextBox 28"/>
          <p:cNvSpPr txBox="1"/>
          <p:nvPr/>
        </p:nvSpPr>
        <p:spPr>
          <a:xfrm>
            <a:off x="1083836" y="5157987"/>
            <a:ext cx="3047206" cy="276999"/>
          </a:xfrm>
          <a:prstGeom prst="rect">
            <a:avLst/>
          </a:prstGeom>
          <a:noFill/>
        </p:spPr>
        <p:txBody>
          <a:bodyPr wrap="square" rtlCol="0">
            <a:spAutoFit/>
          </a:bodyPr>
          <a:lstStyle/>
          <a:p>
            <a:pPr algn="ctr" defTabSz="457200" fontAlgn="base">
              <a:spcBef>
                <a:spcPct val="0"/>
              </a:spcBef>
              <a:spcAft>
                <a:spcPct val="0"/>
              </a:spcAft>
            </a:pPr>
            <a:r>
              <a:rPr lang="en-US" sz="1200" dirty="0" smtClean="0">
                <a:solidFill>
                  <a:srgbClr val="000000"/>
                </a:solidFill>
                <a:latin typeface="Arial" charset="0"/>
                <a:ea typeface="ＭＳ Ｐゴシック" charset="-128"/>
              </a:rPr>
              <a:t>TH_ACK/TH_ERROR</a:t>
            </a:r>
            <a:endParaRPr lang="en-US" sz="1200" dirty="0">
              <a:solidFill>
                <a:srgbClr val="000000"/>
              </a:solidFill>
              <a:latin typeface="Arial" charset="0"/>
              <a:ea typeface="ＭＳ Ｐゴシック" charset="-128"/>
            </a:endParaRPr>
          </a:p>
        </p:txBody>
      </p:sp>
      <p:cxnSp>
        <p:nvCxnSpPr>
          <p:cNvPr id="30" name="Straight Arrow Connector 29"/>
          <p:cNvCxnSpPr/>
          <p:nvPr/>
        </p:nvCxnSpPr>
        <p:spPr bwMode="auto">
          <a:xfrm flipH="1">
            <a:off x="1076441" y="4715822"/>
            <a:ext cx="3047206" cy="0"/>
          </a:xfrm>
          <a:prstGeom prst="straightConnector1">
            <a:avLst/>
          </a:prstGeom>
          <a:solidFill>
            <a:schemeClr val="accent1"/>
          </a:solidFill>
          <a:ln w="25400" cap="flat" cmpd="sng" algn="ctr">
            <a:solidFill>
              <a:srgbClr val="7030A0"/>
            </a:solidFill>
            <a:prstDash val="solid"/>
            <a:round/>
            <a:headEnd type="none" w="sm" len="sm"/>
            <a:tailEnd type="triangle" w="lg" len="lg"/>
          </a:ln>
          <a:effectLst/>
        </p:spPr>
      </p:cxnSp>
      <p:cxnSp>
        <p:nvCxnSpPr>
          <p:cNvPr id="31" name="Straight Arrow Connector 30"/>
          <p:cNvCxnSpPr/>
          <p:nvPr/>
        </p:nvCxnSpPr>
        <p:spPr bwMode="auto">
          <a:xfrm rot="10800000" flipH="1">
            <a:off x="1076441" y="5422453"/>
            <a:ext cx="3047206" cy="0"/>
          </a:xfrm>
          <a:prstGeom prst="straightConnector1">
            <a:avLst/>
          </a:prstGeom>
          <a:solidFill>
            <a:schemeClr val="accent1"/>
          </a:solidFill>
          <a:ln w="25400" cap="flat" cmpd="sng" algn="ctr">
            <a:solidFill>
              <a:srgbClr val="7030A0"/>
            </a:solidFill>
            <a:prstDash val="sysDash"/>
            <a:round/>
            <a:headEnd type="none" w="med" len="med"/>
            <a:tailEnd type="arrow" w="med" len="med"/>
          </a:ln>
          <a:effectLst/>
        </p:spPr>
      </p:cxnSp>
      <p:grpSp>
        <p:nvGrpSpPr>
          <p:cNvPr id="32" name="Group 31"/>
          <p:cNvGrpSpPr/>
          <p:nvPr/>
        </p:nvGrpSpPr>
        <p:grpSpPr>
          <a:xfrm>
            <a:off x="261147" y="4451708"/>
            <a:ext cx="4246204" cy="690626"/>
            <a:chOff x="1733550" y="3712519"/>
            <a:chExt cx="5600700" cy="1313706"/>
          </a:xfrm>
        </p:grpSpPr>
        <p:sp>
          <p:nvSpPr>
            <p:cNvPr id="33" name="Rectangle 32"/>
            <p:cNvSpPr/>
            <p:nvPr/>
          </p:nvSpPr>
          <p:spPr bwMode="auto">
            <a:xfrm>
              <a:off x="1733550" y="3712519"/>
              <a:ext cx="5600700" cy="1313706"/>
            </a:xfrm>
            <a:prstGeom prst="rect">
              <a:avLst/>
            </a:prstGeom>
            <a:noFill/>
            <a:ln w="635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smtClean="0">
                <a:solidFill>
                  <a:prstClr val="black"/>
                </a:solidFill>
                <a:latin typeface="Arial" pitchFamily="-110" charset="0"/>
                <a:ea typeface="ＭＳ Ｐゴシック" charset="-128"/>
              </a:endParaRPr>
            </a:p>
          </p:txBody>
        </p:sp>
        <p:cxnSp>
          <p:nvCxnSpPr>
            <p:cNvPr id="34" name="Straight Connector 33"/>
            <p:cNvCxnSpPr>
              <a:stCxn id="33" idx="1"/>
              <a:endCxn id="33" idx="3"/>
            </p:cNvCxnSpPr>
            <p:nvPr/>
          </p:nvCxnSpPr>
          <p:spPr bwMode="auto">
            <a:xfrm>
              <a:off x="1733550" y="4369372"/>
              <a:ext cx="5600700" cy="0"/>
            </a:xfrm>
            <a:prstGeom prst="line">
              <a:avLst/>
            </a:prstGeom>
            <a:solidFill>
              <a:schemeClr val="accent1"/>
            </a:solidFill>
            <a:ln w="6350" cap="flat" cmpd="sng" algn="ctr">
              <a:solidFill>
                <a:schemeClr val="tx1"/>
              </a:solidFill>
              <a:prstDash val="dash"/>
              <a:round/>
              <a:headEnd type="none" w="sm" len="sm"/>
              <a:tailEnd type="none" w="sm" len="sm"/>
            </a:ln>
            <a:effectLst/>
          </p:spPr>
        </p:cxnSp>
      </p:grpSp>
      <p:sp>
        <p:nvSpPr>
          <p:cNvPr id="35" name="TextBox 34"/>
          <p:cNvSpPr txBox="1"/>
          <p:nvPr/>
        </p:nvSpPr>
        <p:spPr>
          <a:xfrm>
            <a:off x="261146" y="4451708"/>
            <a:ext cx="374061" cy="200055"/>
          </a:xfrm>
          <a:prstGeom prst="rect">
            <a:avLst/>
          </a:prstGeom>
          <a:noFill/>
          <a:ln w="6350">
            <a:solidFill>
              <a:schemeClr val="tx1"/>
            </a:solidFill>
          </a:ln>
        </p:spPr>
        <p:txBody>
          <a:bodyPr wrap="square" lIns="45720" rIns="0" bIns="0" rtlCol="0">
            <a:spAutoFit/>
          </a:bodyPr>
          <a:lstStyle/>
          <a:p>
            <a:pPr defTabSz="457200" fontAlgn="base">
              <a:spcBef>
                <a:spcPct val="0"/>
              </a:spcBef>
              <a:spcAft>
                <a:spcPct val="0"/>
              </a:spcAft>
            </a:pPr>
            <a:r>
              <a:rPr lang="en-US" sz="1000" dirty="0" smtClean="0">
                <a:solidFill>
                  <a:prstClr val="black"/>
                </a:solidFill>
                <a:latin typeface="Arial" charset="0"/>
                <a:ea typeface="ＭＳ Ｐゴシック" charset="-128"/>
              </a:rPr>
              <a:t>alt</a:t>
            </a:r>
            <a:endParaRPr lang="en-US" sz="1000" dirty="0">
              <a:solidFill>
                <a:prstClr val="black"/>
              </a:solidFill>
              <a:latin typeface="Arial" charset="0"/>
              <a:ea typeface="ＭＳ Ｐゴシック" charset="-128"/>
            </a:endParaRPr>
          </a:p>
        </p:txBody>
      </p:sp>
      <p:sp>
        <p:nvSpPr>
          <p:cNvPr id="36" name="TextBox 35"/>
          <p:cNvSpPr txBox="1"/>
          <p:nvPr/>
        </p:nvSpPr>
        <p:spPr>
          <a:xfrm>
            <a:off x="871471" y="4810250"/>
            <a:ext cx="3436478" cy="276999"/>
          </a:xfrm>
          <a:prstGeom prst="rect">
            <a:avLst/>
          </a:prstGeom>
          <a:noFill/>
        </p:spPr>
        <p:txBody>
          <a:bodyPr wrap="square" rtlCol="0">
            <a:spAutoFit/>
          </a:bodyPr>
          <a:lstStyle/>
          <a:p>
            <a:pPr algn="ctr" defTabSz="457200" fontAlgn="base">
              <a:spcBef>
                <a:spcPct val="0"/>
              </a:spcBef>
              <a:spcAft>
                <a:spcPct val="0"/>
              </a:spcAft>
            </a:pPr>
            <a:r>
              <a:rPr lang="en-US" sz="1200" dirty="0" smtClean="0">
                <a:solidFill>
                  <a:srgbClr val="000000"/>
                </a:solidFill>
                <a:latin typeface="Arial" charset="0"/>
                <a:ea typeface="ＭＳ Ｐゴシック" charset="-128"/>
              </a:rPr>
              <a:t>ADAPTING and/or ADAPTION_COMPLETED</a:t>
            </a:r>
            <a:endParaRPr lang="en-US" sz="1200" dirty="0">
              <a:solidFill>
                <a:srgbClr val="000000"/>
              </a:solidFill>
              <a:latin typeface="Arial" charset="0"/>
              <a:ea typeface="ＭＳ Ｐゴシック" charset="-128"/>
            </a:endParaRPr>
          </a:p>
        </p:txBody>
      </p:sp>
      <p:cxnSp>
        <p:nvCxnSpPr>
          <p:cNvPr id="37" name="Straight Arrow Connector 36"/>
          <p:cNvCxnSpPr/>
          <p:nvPr/>
        </p:nvCxnSpPr>
        <p:spPr bwMode="auto">
          <a:xfrm flipH="1">
            <a:off x="1086504" y="5076253"/>
            <a:ext cx="3047206" cy="0"/>
          </a:xfrm>
          <a:prstGeom prst="straightConnector1">
            <a:avLst/>
          </a:prstGeom>
          <a:solidFill>
            <a:schemeClr val="accent1"/>
          </a:solidFill>
          <a:ln w="25400" cap="flat" cmpd="sng" algn="ctr">
            <a:solidFill>
              <a:srgbClr val="7030A0"/>
            </a:solidFill>
            <a:prstDash val="solid"/>
            <a:round/>
            <a:headEnd type="none" w="sm" len="sm"/>
            <a:tailEnd type="triangle" w="lg" len="lg"/>
          </a:ln>
          <a:effectLst/>
        </p:spPr>
      </p:cxnSp>
      <p:sp>
        <p:nvSpPr>
          <p:cNvPr id="38" name="TextBox 37"/>
          <p:cNvSpPr txBox="1"/>
          <p:nvPr/>
        </p:nvSpPr>
        <p:spPr>
          <a:xfrm>
            <a:off x="1103962" y="3584952"/>
            <a:ext cx="3047206" cy="276999"/>
          </a:xfrm>
          <a:prstGeom prst="rect">
            <a:avLst/>
          </a:prstGeom>
          <a:noFill/>
        </p:spPr>
        <p:txBody>
          <a:bodyPr wrap="square" rtlCol="0">
            <a:spAutoFit/>
          </a:bodyPr>
          <a:lstStyle/>
          <a:p>
            <a:pPr algn="ctr" defTabSz="457200" fontAlgn="base">
              <a:spcBef>
                <a:spcPct val="0"/>
              </a:spcBef>
              <a:spcAft>
                <a:spcPct val="0"/>
              </a:spcAft>
            </a:pPr>
            <a:r>
              <a:rPr lang="en-US" sz="1200" dirty="0" smtClean="0">
                <a:solidFill>
                  <a:srgbClr val="000000"/>
                </a:solidFill>
                <a:latin typeface="Arial" charset="0"/>
                <a:ea typeface="ＭＳ Ｐゴシック" charset="-128"/>
              </a:rPr>
              <a:t>PERTURBATION_DETECTED</a:t>
            </a:r>
            <a:endParaRPr lang="en-US" sz="1200" dirty="0">
              <a:solidFill>
                <a:srgbClr val="000000"/>
              </a:solidFill>
              <a:latin typeface="Arial" charset="0"/>
              <a:ea typeface="ＭＳ Ｐゴシック" charset="-128"/>
            </a:endParaRPr>
          </a:p>
        </p:txBody>
      </p:sp>
      <p:cxnSp>
        <p:nvCxnSpPr>
          <p:cNvPr id="39" name="Straight Arrow Connector 38"/>
          <p:cNvCxnSpPr/>
          <p:nvPr/>
        </p:nvCxnSpPr>
        <p:spPr bwMode="auto">
          <a:xfrm flipH="1">
            <a:off x="1096567" y="3850955"/>
            <a:ext cx="3047206" cy="0"/>
          </a:xfrm>
          <a:prstGeom prst="straightConnector1">
            <a:avLst/>
          </a:prstGeom>
          <a:solidFill>
            <a:schemeClr val="accent1"/>
          </a:solidFill>
          <a:ln w="25400" cap="flat" cmpd="sng" algn="ctr">
            <a:solidFill>
              <a:srgbClr val="7030A0"/>
            </a:solidFill>
            <a:prstDash val="solid"/>
            <a:round/>
            <a:headEnd type="none" w="sm" len="sm"/>
            <a:tailEnd type="triangle" w="lg" len="lg"/>
          </a:ln>
          <a:effectLst/>
        </p:spPr>
      </p:cxnSp>
      <p:sp>
        <p:nvSpPr>
          <p:cNvPr id="40" name="TextBox 39"/>
          <p:cNvSpPr txBox="1"/>
          <p:nvPr/>
        </p:nvSpPr>
        <p:spPr>
          <a:xfrm>
            <a:off x="1093899" y="3823199"/>
            <a:ext cx="3047206" cy="276999"/>
          </a:xfrm>
          <a:prstGeom prst="rect">
            <a:avLst/>
          </a:prstGeom>
          <a:noFill/>
        </p:spPr>
        <p:txBody>
          <a:bodyPr wrap="square" rtlCol="0">
            <a:spAutoFit/>
          </a:bodyPr>
          <a:lstStyle/>
          <a:p>
            <a:pPr algn="ctr" defTabSz="457200" fontAlgn="base">
              <a:spcBef>
                <a:spcPct val="0"/>
              </a:spcBef>
              <a:spcAft>
                <a:spcPct val="0"/>
              </a:spcAft>
            </a:pPr>
            <a:r>
              <a:rPr lang="en-US" sz="1200" dirty="0" smtClean="0">
                <a:solidFill>
                  <a:srgbClr val="000000"/>
                </a:solidFill>
                <a:latin typeface="Arial" charset="0"/>
                <a:ea typeface="ＭＳ Ｐゴシック" charset="-128"/>
              </a:rPr>
              <a:t>TH_ACK/TH_ERROR</a:t>
            </a:r>
            <a:endParaRPr lang="en-US" sz="1200" dirty="0">
              <a:solidFill>
                <a:srgbClr val="000000"/>
              </a:solidFill>
              <a:latin typeface="Arial" charset="0"/>
              <a:ea typeface="ＭＳ Ｐゴシック" charset="-128"/>
            </a:endParaRPr>
          </a:p>
        </p:txBody>
      </p:sp>
      <p:cxnSp>
        <p:nvCxnSpPr>
          <p:cNvPr id="41" name="Straight Arrow Connector 40"/>
          <p:cNvCxnSpPr/>
          <p:nvPr/>
        </p:nvCxnSpPr>
        <p:spPr bwMode="auto">
          <a:xfrm rot="10800000" flipH="1">
            <a:off x="1086504" y="4087665"/>
            <a:ext cx="3047206" cy="0"/>
          </a:xfrm>
          <a:prstGeom prst="straightConnector1">
            <a:avLst/>
          </a:prstGeom>
          <a:solidFill>
            <a:schemeClr val="accent1"/>
          </a:solidFill>
          <a:ln w="25400" cap="flat" cmpd="sng" algn="ctr">
            <a:solidFill>
              <a:srgbClr val="7030A0"/>
            </a:solidFill>
            <a:prstDash val="sysDash"/>
            <a:round/>
            <a:headEnd type="none" w="med" len="med"/>
            <a:tailEnd type="arrow" w="med" len="med"/>
          </a:ln>
          <a:effectLst/>
        </p:spPr>
      </p:cxnSp>
      <p:sp>
        <p:nvSpPr>
          <p:cNvPr id="42" name="Rectangle 41"/>
          <p:cNvSpPr/>
          <p:nvPr/>
        </p:nvSpPr>
        <p:spPr bwMode="auto">
          <a:xfrm>
            <a:off x="63102" y="3584952"/>
            <a:ext cx="4444248" cy="690626"/>
          </a:xfrm>
          <a:prstGeom prst="rect">
            <a:avLst/>
          </a:prstGeom>
          <a:noFill/>
          <a:ln w="635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smtClean="0">
              <a:solidFill>
                <a:prstClr val="black"/>
              </a:solidFill>
              <a:latin typeface="Arial" pitchFamily="-110" charset="0"/>
              <a:ea typeface="ＭＳ Ｐゴシック" charset="-128"/>
            </a:endParaRPr>
          </a:p>
        </p:txBody>
      </p:sp>
      <p:sp>
        <p:nvSpPr>
          <p:cNvPr id="43" name="TextBox 42"/>
          <p:cNvSpPr txBox="1"/>
          <p:nvPr/>
        </p:nvSpPr>
        <p:spPr>
          <a:xfrm>
            <a:off x="-31667" y="3569562"/>
            <a:ext cx="998675" cy="307777"/>
          </a:xfrm>
          <a:prstGeom prst="rect">
            <a:avLst/>
          </a:prstGeom>
          <a:noFill/>
        </p:spPr>
        <p:txBody>
          <a:bodyPr wrap="square" rtlCol="0">
            <a:spAutoFit/>
          </a:bodyPr>
          <a:lstStyle/>
          <a:p>
            <a:pPr algn="ctr" defTabSz="457200" fontAlgn="base">
              <a:spcBef>
                <a:spcPct val="0"/>
              </a:spcBef>
              <a:spcAft>
                <a:spcPct val="0"/>
              </a:spcAft>
            </a:pPr>
            <a:r>
              <a:rPr lang="en-US" sz="1400" dirty="0" smtClean="0">
                <a:solidFill>
                  <a:prstClr val="black"/>
                </a:solidFill>
                <a:latin typeface="Arial" charset="0"/>
                <a:ea typeface="ＭＳ Ｐゴシック" charset="-128"/>
              </a:rPr>
              <a:t>optional*</a:t>
            </a:r>
            <a:endParaRPr lang="en-US" sz="1400" dirty="0">
              <a:solidFill>
                <a:prstClr val="black"/>
              </a:solidFill>
              <a:latin typeface="Arial" charset="0"/>
              <a:ea typeface="ＭＳ Ｐゴシック" charset="-128"/>
            </a:endParaRPr>
          </a:p>
        </p:txBody>
      </p:sp>
      <p:sp>
        <p:nvSpPr>
          <p:cNvPr id="3" name="Slide Number Placeholder 2"/>
          <p:cNvSpPr>
            <a:spLocks noGrp="1"/>
          </p:cNvSpPr>
          <p:nvPr>
            <p:ph type="sldNum" sz="quarter" idx="12"/>
          </p:nvPr>
        </p:nvSpPr>
        <p:spPr/>
        <p:txBody>
          <a:bodyPr/>
          <a:lstStyle/>
          <a:p>
            <a:fld id="{0840E6D7-221B-40B7-B50C-C3B5231B0D1A}" type="slidenum">
              <a:rPr lang="en-US" smtClean="0"/>
              <a:pPr/>
              <a:t>43</a:t>
            </a:fld>
            <a:endParaRPr lang="en-US"/>
          </a:p>
        </p:txBody>
      </p:sp>
    </p:spTree>
    <p:extLst>
      <p:ext uri="{BB962C8B-B14F-4D97-AF65-F5344CB8AC3E}">
        <p14:creationId xmlns:p14="http://schemas.microsoft.com/office/powerpoint/2010/main" val="65256622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Intent Validation</a:t>
            </a:r>
            <a:endParaRPr lang="en-US" dirty="0"/>
          </a:p>
        </p:txBody>
      </p:sp>
      <p:sp>
        <p:nvSpPr>
          <p:cNvPr id="3" name="Content Placeholder 2"/>
          <p:cNvSpPr>
            <a:spLocks noGrp="1"/>
          </p:cNvSpPr>
          <p:nvPr>
            <p:ph idx="1"/>
          </p:nvPr>
        </p:nvSpPr>
        <p:spPr/>
        <p:txBody>
          <a:bodyPr>
            <a:normAutofit/>
          </a:bodyPr>
          <a:lstStyle/>
          <a:p>
            <a:r>
              <a:rPr lang="en-US" dirty="0" smtClean="0"/>
              <a:t>After scenario execution, log analysis is used to evaluate intent tests.</a:t>
            </a:r>
          </a:p>
          <a:p>
            <a:r>
              <a:rPr lang="en-US" dirty="0" smtClean="0"/>
              <a:t>Fixed set of tests</a:t>
            </a:r>
          </a:p>
          <a:p>
            <a:r>
              <a:rPr lang="en-US" dirty="0" smtClean="0"/>
              <a:t>Based on scenario, specific tests will be marked as ‘required’</a:t>
            </a:r>
          </a:p>
          <a:p>
            <a:r>
              <a:rPr lang="en-US" dirty="0" smtClean="0"/>
              <a:t>Based on scenario tests will be required to pass or fail</a:t>
            </a:r>
          </a:p>
          <a:p>
            <a:pPr lvl="1"/>
            <a:r>
              <a:rPr lang="en-US" dirty="0" smtClean="0"/>
              <a:t>E.g., </a:t>
            </a:r>
            <a:r>
              <a:rPr lang="en-US" dirty="0" err="1" smtClean="0"/>
              <a:t>bluetooth-gps</a:t>
            </a:r>
            <a:r>
              <a:rPr lang="en-US" dirty="0" smtClean="0"/>
              <a:t> test should fail if GPS satellites are unavailable</a:t>
            </a:r>
          </a:p>
          <a:p>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44</a:t>
            </a:fld>
            <a:endParaRPr lang="en-US"/>
          </a:p>
        </p:txBody>
      </p:sp>
    </p:spTree>
    <p:extLst>
      <p:ext uri="{BB962C8B-B14F-4D97-AF65-F5344CB8AC3E}">
        <p14:creationId xmlns:p14="http://schemas.microsoft.com/office/powerpoint/2010/main" val="325184402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TA4 interface: Intent Validation</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33732"/>
            <a:ext cx="9144000" cy="4586068"/>
          </a:xfrm>
          <a:prstGeom prst="rect">
            <a:avLst/>
          </a:prstGeom>
        </p:spPr>
      </p:pic>
      <p:sp>
        <p:nvSpPr>
          <p:cNvPr id="3" name="Slide Number Placeholder 2"/>
          <p:cNvSpPr>
            <a:spLocks noGrp="1"/>
          </p:cNvSpPr>
          <p:nvPr>
            <p:ph type="sldNum" sz="quarter" idx="12"/>
          </p:nvPr>
        </p:nvSpPr>
        <p:spPr/>
        <p:txBody>
          <a:bodyPr/>
          <a:lstStyle/>
          <a:p>
            <a:fld id="{0840E6D7-221B-40B7-B50C-C3B5231B0D1A}" type="slidenum">
              <a:rPr lang="en-US" smtClean="0"/>
              <a:pPr/>
              <a:t>45</a:t>
            </a:fld>
            <a:endParaRPr lang="en-US"/>
          </a:p>
        </p:txBody>
      </p:sp>
    </p:spTree>
    <p:extLst>
      <p:ext uri="{BB962C8B-B14F-4D97-AF65-F5344CB8AC3E}">
        <p14:creationId xmlns:p14="http://schemas.microsoft.com/office/powerpoint/2010/main" val="229060317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Tech Transition</a:t>
            </a:r>
            <a:endParaRPr lang="en-US" dirty="0"/>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0840E6D7-221B-40B7-B50C-C3B5231B0D1A}" type="slidenum">
              <a:rPr lang="en-US" smtClean="0"/>
              <a:pPr/>
              <a:t>46</a:t>
            </a:fld>
            <a:endParaRPr lang="en-US"/>
          </a:p>
        </p:txBody>
      </p:sp>
    </p:spTree>
    <p:extLst>
      <p:ext uri="{BB962C8B-B14F-4D97-AF65-F5344CB8AC3E}">
        <p14:creationId xmlns:p14="http://schemas.microsoft.com/office/powerpoint/2010/main" val="85860589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611" y="129061"/>
            <a:ext cx="8229600" cy="682625"/>
          </a:xfrm>
        </p:spPr>
        <p:txBody>
          <a:bodyPr/>
          <a:lstStyle/>
          <a:p>
            <a:r>
              <a:rPr lang="en-US" dirty="0" err="1" smtClean="0"/>
              <a:t>IMMoRTALS</a:t>
            </a:r>
            <a:r>
              <a:rPr lang="en-US" dirty="0" smtClean="0"/>
              <a:t> is Well Positioned for Transition </a:t>
            </a:r>
            <a:endParaRPr lang="en-US" dirty="0"/>
          </a:p>
        </p:txBody>
      </p:sp>
      <p:sp>
        <p:nvSpPr>
          <p:cNvPr id="4" name="Slide Number Placeholder 3"/>
          <p:cNvSpPr>
            <a:spLocks noGrp="1"/>
          </p:cNvSpPr>
          <p:nvPr>
            <p:ph type="sldNum" sz="quarter" idx="12"/>
          </p:nvPr>
        </p:nvSpPr>
        <p:spPr>
          <a:xfrm>
            <a:off x="258552" y="6349750"/>
            <a:ext cx="1268323" cy="365125"/>
          </a:xfrm>
        </p:spPr>
        <p:txBody>
          <a:bodyPr/>
          <a:lstStyle/>
          <a:p>
            <a:fld id="{0840E6D7-221B-40B7-B50C-C3B5231B0D1A}" type="slidenum">
              <a:rPr lang="en-US" smtClean="0"/>
              <a:pPr/>
              <a:t>47</a:t>
            </a:fld>
            <a:endParaRPr lang="en-US"/>
          </a:p>
        </p:txBody>
      </p:sp>
      <p:sp>
        <p:nvSpPr>
          <p:cNvPr id="6" name="Rounded Rectangle 5"/>
          <p:cNvSpPr/>
          <p:nvPr/>
        </p:nvSpPr>
        <p:spPr bwMode="auto">
          <a:xfrm>
            <a:off x="201706" y="4439952"/>
            <a:ext cx="2312894" cy="2251746"/>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w="38100" cap="flat" cmpd="sng" algn="ctr">
            <a:solidFill>
              <a:schemeClr val="accent1">
                <a:lumMod val="60000"/>
                <a:lumOff val="40000"/>
              </a:schemeClr>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a:spcBef>
                <a:spcPct val="50000"/>
              </a:spcBef>
            </a:pPr>
            <a:endParaRPr lang="en-US" sz="1600" b="1" dirty="0" smtClean="0">
              <a:ea typeface="ＭＳ Ｐゴシック" pitchFamily="1" charset="-128"/>
            </a:endParaRPr>
          </a:p>
        </p:txBody>
      </p:sp>
      <p:sp>
        <p:nvSpPr>
          <p:cNvPr id="7" name="TextBox 6"/>
          <p:cNvSpPr txBox="1"/>
          <p:nvPr/>
        </p:nvSpPr>
        <p:spPr>
          <a:xfrm>
            <a:off x="336692" y="6140008"/>
            <a:ext cx="2062152" cy="369332"/>
          </a:xfrm>
          <a:prstGeom prst="rect">
            <a:avLst/>
          </a:prstGeom>
          <a:noFill/>
          <a:ln>
            <a:noFill/>
          </a:ln>
        </p:spPr>
        <p:txBody>
          <a:bodyPr wrap="square" rtlCol="0">
            <a:spAutoFit/>
          </a:bodyPr>
          <a:lstStyle/>
          <a:p>
            <a:r>
              <a:rPr lang="en-US" sz="1800" b="1" dirty="0" smtClean="0">
                <a:solidFill>
                  <a:schemeClr val="accent1">
                    <a:lumMod val="75000"/>
                  </a:schemeClr>
                </a:solidFill>
              </a:rPr>
              <a:t>Mission Analysis</a:t>
            </a:r>
            <a:endParaRPr lang="en-US" sz="1800" b="1" dirty="0">
              <a:solidFill>
                <a:schemeClr val="accent1">
                  <a:lumMod val="75000"/>
                </a:schemeClr>
              </a:solidFill>
            </a:endParaRPr>
          </a:p>
        </p:txBody>
      </p:sp>
      <p:sp>
        <p:nvSpPr>
          <p:cNvPr id="9" name="Rounded Rectangle 8"/>
          <p:cNvSpPr/>
          <p:nvPr/>
        </p:nvSpPr>
        <p:spPr bwMode="auto">
          <a:xfrm>
            <a:off x="161364" y="1719254"/>
            <a:ext cx="8740588" cy="2512965"/>
          </a:xfrm>
          <a:prstGeom prst="roundRect">
            <a:avLst/>
          </a:prstGeom>
          <a:gradFill flip="none" rotWithShape="1">
            <a:gsLst>
              <a:gs pos="0">
                <a:srgbClr val="FFD581">
                  <a:tint val="66000"/>
                  <a:satMod val="160000"/>
                </a:srgbClr>
              </a:gs>
              <a:gs pos="50000">
                <a:srgbClr val="FFD581">
                  <a:tint val="44500"/>
                  <a:satMod val="160000"/>
                </a:srgbClr>
              </a:gs>
              <a:gs pos="100000">
                <a:srgbClr val="FFD581">
                  <a:tint val="23500"/>
                  <a:satMod val="160000"/>
                </a:srgbClr>
              </a:gs>
            </a:gsLst>
            <a:lin ang="2700000" scaled="1"/>
            <a:tileRect/>
          </a:gradFill>
          <a:ln w="38100" cap="flat" cmpd="sng" algn="ctr">
            <a:solidFill>
              <a:srgbClr val="FFC00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0" name="TextBox 9"/>
          <p:cNvSpPr txBox="1"/>
          <p:nvPr/>
        </p:nvSpPr>
        <p:spPr>
          <a:xfrm>
            <a:off x="346967" y="1809272"/>
            <a:ext cx="2210503" cy="337095"/>
          </a:xfrm>
          <a:prstGeom prst="rect">
            <a:avLst/>
          </a:prstGeom>
          <a:gradFill flip="none" rotWithShape="1">
            <a:gsLst>
              <a:gs pos="0">
                <a:srgbClr val="FFD581">
                  <a:tint val="66000"/>
                  <a:satMod val="160000"/>
                </a:srgbClr>
              </a:gs>
              <a:gs pos="50000">
                <a:srgbClr val="FFD581">
                  <a:tint val="44500"/>
                  <a:satMod val="160000"/>
                </a:srgbClr>
              </a:gs>
              <a:gs pos="100000">
                <a:srgbClr val="FFD581">
                  <a:tint val="23500"/>
                  <a:satMod val="160000"/>
                </a:srgbClr>
              </a:gs>
            </a:gsLst>
            <a:lin ang="2700000" scaled="1"/>
            <a:tileRect/>
          </a:gradFill>
          <a:ln>
            <a:noFill/>
          </a:ln>
        </p:spPr>
        <p:txBody>
          <a:bodyPr wrap="square" rtlCol="0">
            <a:spAutoFit/>
          </a:bodyPr>
          <a:lstStyle/>
          <a:p>
            <a:r>
              <a:rPr lang="en-US" sz="1800" b="1" dirty="0" smtClean="0">
                <a:solidFill>
                  <a:srgbClr val="AE7612"/>
                </a:solidFill>
              </a:rPr>
              <a:t>Mission Planning</a:t>
            </a:r>
            <a:endParaRPr lang="en-US" sz="1800" b="1" dirty="0">
              <a:solidFill>
                <a:srgbClr val="AE7612"/>
              </a:solidFill>
            </a:endParaRPr>
          </a:p>
        </p:txBody>
      </p:sp>
      <p:sp>
        <p:nvSpPr>
          <p:cNvPr id="12" name="Rounded Rectangle 11"/>
          <p:cNvSpPr/>
          <p:nvPr/>
        </p:nvSpPr>
        <p:spPr bwMode="auto">
          <a:xfrm>
            <a:off x="2661926" y="4380298"/>
            <a:ext cx="6253044" cy="2289099"/>
          </a:xfrm>
          <a:prstGeom prst="roundRect">
            <a:avLst/>
          </a:prstGeom>
          <a:gradFill flip="none" rotWithShape="1">
            <a:gsLst>
              <a:gs pos="0">
                <a:srgbClr val="FF6D6D">
                  <a:tint val="66000"/>
                  <a:satMod val="160000"/>
                </a:srgbClr>
              </a:gs>
              <a:gs pos="50000">
                <a:srgbClr val="FF6D6D">
                  <a:tint val="44500"/>
                  <a:satMod val="160000"/>
                </a:srgbClr>
              </a:gs>
              <a:gs pos="100000">
                <a:srgbClr val="FF6D6D">
                  <a:tint val="23500"/>
                  <a:satMod val="160000"/>
                </a:srgbClr>
              </a:gs>
            </a:gsLst>
            <a:lin ang="2700000" scaled="1"/>
            <a:tileRect/>
          </a:gradFill>
          <a:ln w="38100" cap="flat" cmpd="sng" algn="ctr">
            <a:solidFill>
              <a:srgbClr val="FF6D6D"/>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a:spcBef>
                <a:spcPct val="50000"/>
              </a:spcBef>
            </a:pPr>
            <a:endParaRPr lang="en-US" sz="1600" b="1" dirty="0" smtClean="0">
              <a:ea typeface="ＭＳ Ｐゴシック" pitchFamily="1" charset="-128"/>
            </a:endParaRPr>
          </a:p>
        </p:txBody>
      </p:sp>
      <p:sp>
        <p:nvSpPr>
          <p:cNvPr id="13" name="TextBox 12"/>
          <p:cNvSpPr txBox="1"/>
          <p:nvPr/>
        </p:nvSpPr>
        <p:spPr>
          <a:xfrm>
            <a:off x="6358671" y="6244845"/>
            <a:ext cx="2345662" cy="369332"/>
          </a:xfrm>
          <a:prstGeom prst="rect">
            <a:avLst/>
          </a:prstGeom>
          <a:gradFill flip="none" rotWithShape="1">
            <a:gsLst>
              <a:gs pos="0">
                <a:srgbClr val="FF6D6D">
                  <a:tint val="66000"/>
                  <a:satMod val="160000"/>
                </a:srgbClr>
              </a:gs>
              <a:gs pos="50000">
                <a:srgbClr val="FF6D6D">
                  <a:tint val="44500"/>
                  <a:satMod val="160000"/>
                </a:srgbClr>
              </a:gs>
              <a:gs pos="100000">
                <a:srgbClr val="FF6D6D">
                  <a:tint val="23500"/>
                  <a:satMod val="160000"/>
                </a:srgbClr>
              </a:gs>
            </a:gsLst>
            <a:lin ang="2700000" scaled="1"/>
            <a:tileRect/>
          </a:gradFill>
          <a:ln>
            <a:noFill/>
          </a:ln>
        </p:spPr>
        <p:txBody>
          <a:bodyPr wrap="square" rtlCol="0">
            <a:spAutoFit/>
          </a:bodyPr>
          <a:lstStyle/>
          <a:p>
            <a:r>
              <a:rPr lang="en-US" sz="1800" b="1" dirty="0" smtClean="0">
                <a:solidFill>
                  <a:srgbClr val="C00000"/>
                </a:solidFill>
              </a:rPr>
              <a:t>Mission Execution</a:t>
            </a:r>
            <a:endParaRPr lang="en-US" sz="1800" b="1" dirty="0">
              <a:solidFill>
                <a:srgbClr val="C00000"/>
              </a:solidFill>
            </a:endParaRPr>
          </a:p>
        </p:txBody>
      </p:sp>
      <p:pic>
        <p:nvPicPr>
          <p:cNvPr id="14" name="Picture 5"/>
          <p:cNvPicPr>
            <a:picLocks noChangeAspect="1" noChangeArrowheads="1"/>
          </p:cNvPicPr>
          <p:nvPr/>
        </p:nvPicPr>
        <p:blipFill>
          <a:blip r:embed="rId2" cstate="print"/>
          <a:srcRect/>
          <a:stretch>
            <a:fillRect/>
          </a:stretch>
        </p:blipFill>
        <p:spPr bwMode="auto">
          <a:xfrm>
            <a:off x="3549340" y="3704647"/>
            <a:ext cx="1981201" cy="1313200"/>
          </a:xfrm>
          <a:prstGeom prst="rect">
            <a:avLst/>
          </a:prstGeom>
          <a:noFill/>
          <a:ln w="9525">
            <a:noFill/>
            <a:miter lim="800000"/>
            <a:headEnd/>
            <a:tailEnd/>
          </a:ln>
          <a:effectLst>
            <a:outerShdw blurRad="50800" dist="38100" dir="2700000" algn="tl" rotWithShape="0">
              <a:prstClr val="black">
                <a:alpha val="40000"/>
              </a:prstClr>
            </a:outerShdw>
          </a:effectLst>
        </p:spPr>
      </p:pic>
      <p:grpSp>
        <p:nvGrpSpPr>
          <p:cNvPr id="16" name="Group 27"/>
          <p:cNvGrpSpPr/>
          <p:nvPr/>
        </p:nvGrpSpPr>
        <p:grpSpPr>
          <a:xfrm>
            <a:off x="4273294" y="2309557"/>
            <a:ext cx="1117064" cy="1057009"/>
            <a:chOff x="2838301" y="381000"/>
            <a:chExt cx="1373778" cy="1417346"/>
          </a:xfrm>
        </p:grpSpPr>
        <p:pic>
          <p:nvPicPr>
            <p:cNvPr id="23" name="Picture 2"/>
            <p:cNvPicPr>
              <a:picLocks noChangeAspect="1" noChangeArrowheads="1"/>
            </p:cNvPicPr>
            <p:nvPr/>
          </p:nvPicPr>
          <p:blipFill>
            <a:blip r:embed="rId3" cstate="print"/>
            <a:srcRect/>
            <a:stretch>
              <a:fillRect/>
            </a:stretch>
          </p:blipFill>
          <p:spPr bwMode="auto">
            <a:xfrm>
              <a:off x="3048000" y="381000"/>
              <a:ext cx="838200" cy="670560"/>
            </a:xfrm>
            <a:prstGeom prst="rect">
              <a:avLst/>
            </a:prstGeom>
            <a:noFill/>
            <a:ln w="9525">
              <a:noFill/>
              <a:miter lim="800000"/>
              <a:headEnd/>
              <a:tailEnd/>
            </a:ln>
          </p:spPr>
        </p:pic>
        <p:pic>
          <p:nvPicPr>
            <p:cNvPr id="24" name="Picture 6"/>
            <p:cNvPicPr>
              <a:picLocks noChangeAspect="1" noChangeArrowheads="1"/>
            </p:cNvPicPr>
            <p:nvPr/>
          </p:nvPicPr>
          <p:blipFill>
            <a:blip r:embed="rId4" cstate="print"/>
            <a:srcRect/>
            <a:stretch>
              <a:fillRect/>
            </a:stretch>
          </p:blipFill>
          <p:spPr bwMode="auto">
            <a:xfrm>
              <a:off x="3200400" y="990600"/>
              <a:ext cx="1011679" cy="807746"/>
            </a:xfrm>
            <a:prstGeom prst="rect">
              <a:avLst/>
            </a:prstGeom>
            <a:noFill/>
            <a:ln w="9525">
              <a:noFill/>
              <a:miter lim="800000"/>
              <a:headEnd/>
              <a:tailEnd/>
            </a:ln>
          </p:spPr>
        </p:pic>
        <p:pic>
          <p:nvPicPr>
            <p:cNvPr id="25" name="Picture 2"/>
            <p:cNvPicPr>
              <a:picLocks noChangeAspect="1" noChangeArrowheads="1"/>
            </p:cNvPicPr>
            <p:nvPr/>
          </p:nvPicPr>
          <p:blipFill>
            <a:blip r:embed="rId5" cstate="print"/>
            <a:srcRect/>
            <a:stretch>
              <a:fillRect/>
            </a:stretch>
          </p:blipFill>
          <p:spPr bwMode="auto">
            <a:xfrm rot="1350565">
              <a:off x="2838301" y="1033736"/>
              <a:ext cx="337580" cy="564002"/>
            </a:xfrm>
            <a:prstGeom prst="rect">
              <a:avLst/>
            </a:prstGeom>
            <a:noFill/>
            <a:ln w="9525">
              <a:noFill/>
              <a:miter lim="800000"/>
              <a:headEnd/>
              <a:tailEnd/>
            </a:ln>
          </p:spPr>
        </p:pic>
      </p:grpSp>
      <p:grpSp>
        <p:nvGrpSpPr>
          <p:cNvPr id="17" name="Group 38"/>
          <p:cNvGrpSpPr/>
          <p:nvPr/>
        </p:nvGrpSpPr>
        <p:grpSpPr>
          <a:xfrm>
            <a:off x="3901530" y="2025420"/>
            <a:ext cx="756840" cy="883571"/>
            <a:chOff x="349250" y="2023068"/>
            <a:chExt cx="930771" cy="1184782"/>
          </a:xfrm>
        </p:grpSpPr>
        <p:pic>
          <p:nvPicPr>
            <p:cNvPr id="20" name="Picture 7"/>
            <p:cNvPicPr>
              <a:picLocks noChangeAspect="1" noChangeArrowheads="1"/>
            </p:cNvPicPr>
            <p:nvPr/>
          </p:nvPicPr>
          <p:blipFill>
            <a:blip r:embed="rId6" cstate="print"/>
            <a:srcRect/>
            <a:stretch>
              <a:fillRect/>
            </a:stretch>
          </p:blipFill>
          <p:spPr bwMode="auto">
            <a:xfrm>
              <a:off x="349250" y="2393037"/>
              <a:ext cx="456604" cy="571202"/>
            </a:xfrm>
            <a:prstGeom prst="rect">
              <a:avLst/>
            </a:prstGeom>
            <a:noFill/>
            <a:ln w="9525">
              <a:noFill/>
              <a:miter lim="800000"/>
              <a:headEnd/>
              <a:tailEnd/>
            </a:ln>
          </p:spPr>
        </p:pic>
        <p:pic>
          <p:nvPicPr>
            <p:cNvPr id="21" name="Picture 8"/>
            <p:cNvPicPr>
              <a:picLocks noChangeAspect="1" noChangeArrowheads="1"/>
            </p:cNvPicPr>
            <p:nvPr/>
          </p:nvPicPr>
          <p:blipFill>
            <a:blip r:embed="rId7" cstate="print"/>
            <a:srcRect/>
            <a:stretch>
              <a:fillRect/>
            </a:stretch>
          </p:blipFill>
          <p:spPr bwMode="auto">
            <a:xfrm>
              <a:off x="568772" y="2682077"/>
              <a:ext cx="348307" cy="525773"/>
            </a:xfrm>
            <a:prstGeom prst="rect">
              <a:avLst/>
            </a:prstGeom>
            <a:noFill/>
            <a:ln w="9525">
              <a:noFill/>
              <a:miter lim="800000"/>
              <a:headEnd/>
              <a:tailEnd/>
            </a:ln>
          </p:spPr>
        </p:pic>
        <p:pic>
          <p:nvPicPr>
            <p:cNvPr id="22" name="Picture 9"/>
            <p:cNvPicPr>
              <a:picLocks noChangeAspect="1" noChangeArrowheads="1"/>
            </p:cNvPicPr>
            <p:nvPr/>
          </p:nvPicPr>
          <p:blipFill>
            <a:blip r:embed="rId8" cstate="print"/>
            <a:srcRect/>
            <a:stretch>
              <a:fillRect/>
            </a:stretch>
          </p:blipFill>
          <p:spPr bwMode="auto">
            <a:xfrm>
              <a:off x="697558" y="2023068"/>
              <a:ext cx="582463" cy="662126"/>
            </a:xfrm>
            <a:prstGeom prst="rect">
              <a:avLst/>
            </a:prstGeom>
            <a:noFill/>
            <a:ln w="9525">
              <a:noFill/>
              <a:miter lim="800000"/>
              <a:headEnd/>
              <a:tailEnd/>
            </a:ln>
          </p:spPr>
        </p:pic>
      </p:grpSp>
      <p:pic>
        <p:nvPicPr>
          <p:cNvPr id="18" name="Picture 17" descr="ChasingScott4.bmp"/>
          <p:cNvPicPr/>
          <p:nvPr/>
        </p:nvPicPr>
        <p:blipFill>
          <a:blip r:embed="rId9" cstate="print"/>
          <a:srcRect l="4546" r="4546"/>
          <a:stretch>
            <a:fillRect/>
          </a:stretch>
        </p:blipFill>
        <p:spPr bwMode="gray">
          <a:xfrm>
            <a:off x="4768980" y="2025420"/>
            <a:ext cx="732750" cy="439518"/>
          </a:xfrm>
          <a:prstGeom prst="rect">
            <a:avLst/>
          </a:prstGeom>
          <a:noFill/>
          <a:ln w="9525">
            <a:noFill/>
            <a:miter lim="800000"/>
            <a:headEnd/>
            <a:tailEnd/>
          </a:ln>
        </p:spPr>
      </p:pic>
      <p:pic>
        <p:nvPicPr>
          <p:cNvPr id="19" name="Picture 7" descr="C:\Documents and Settings\ejm\Local Settings\Temporary Internet Files\Content.IE5\LJBM0CLU\MC900329964[1].wmf"/>
          <p:cNvPicPr>
            <a:picLocks noChangeAspect="1" noChangeArrowheads="1"/>
          </p:cNvPicPr>
          <p:nvPr/>
        </p:nvPicPr>
        <p:blipFill>
          <a:blip r:embed="rId10" cstate="print"/>
          <a:srcRect/>
          <a:stretch>
            <a:fillRect/>
          </a:stretch>
        </p:blipFill>
        <p:spPr bwMode="auto">
          <a:xfrm>
            <a:off x="5140744" y="2423212"/>
            <a:ext cx="282708" cy="364163"/>
          </a:xfrm>
          <a:prstGeom prst="rect">
            <a:avLst/>
          </a:prstGeom>
          <a:noFill/>
        </p:spPr>
      </p:pic>
      <p:pic>
        <p:nvPicPr>
          <p:cNvPr id="27" name="Picture 8"/>
          <p:cNvPicPr>
            <a:picLocks noChangeAspect="1" noChangeArrowheads="1"/>
          </p:cNvPicPr>
          <p:nvPr/>
        </p:nvPicPr>
        <p:blipFill>
          <a:blip r:embed="rId7" cstate="print"/>
          <a:srcRect/>
          <a:stretch>
            <a:fillRect/>
          </a:stretch>
        </p:blipFill>
        <p:spPr bwMode="auto">
          <a:xfrm>
            <a:off x="6175473" y="3978217"/>
            <a:ext cx="348307" cy="525773"/>
          </a:xfrm>
          <a:prstGeom prst="rect">
            <a:avLst/>
          </a:prstGeom>
          <a:noFill/>
          <a:ln w="9525">
            <a:noFill/>
            <a:miter lim="800000"/>
            <a:headEnd/>
            <a:tailEnd/>
          </a:ln>
        </p:spPr>
      </p:pic>
      <p:pic>
        <p:nvPicPr>
          <p:cNvPr id="28" name="Picture 6"/>
          <p:cNvPicPr>
            <a:picLocks noChangeAspect="1" noChangeArrowheads="1"/>
          </p:cNvPicPr>
          <p:nvPr/>
        </p:nvPicPr>
        <p:blipFill>
          <a:blip r:embed="rId4" cstate="print"/>
          <a:srcRect/>
          <a:stretch>
            <a:fillRect/>
          </a:stretch>
        </p:blipFill>
        <p:spPr bwMode="auto">
          <a:xfrm>
            <a:off x="6708873" y="4359217"/>
            <a:ext cx="822629" cy="602390"/>
          </a:xfrm>
          <a:prstGeom prst="rect">
            <a:avLst/>
          </a:prstGeom>
          <a:noFill/>
          <a:ln w="9525">
            <a:noFill/>
            <a:miter lim="800000"/>
            <a:headEnd/>
            <a:tailEnd/>
          </a:ln>
        </p:spPr>
      </p:pic>
      <p:pic>
        <p:nvPicPr>
          <p:cNvPr id="29" name="Picture 28" descr="ChasingScott4.bmp"/>
          <p:cNvPicPr/>
          <p:nvPr/>
        </p:nvPicPr>
        <p:blipFill>
          <a:blip r:embed="rId9" cstate="print"/>
          <a:srcRect l="4546" r="4546"/>
          <a:stretch>
            <a:fillRect/>
          </a:stretch>
        </p:blipFill>
        <p:spPr bwMode="gray">
          <a:xfrm>
            <a:off x="6556473" y="3902017"/>
            <a:ext cx="732750" cy="439518"/>
          </a:xfrm>
          <a:prstGeom prst="rect">
            <a:avLst/>
          </a:prstGeom>
          <a:noFill/>
          <a:ln w="9525">
            <a:noFill/>
            <a:miter lim="800000"/>
            <a:headEnd/>
            <a:tailEnd/>
          </a:ln>
        </p:spPr>
      </p:pic>
      <p:pic>
        <p:nvPicPr>
          <p:cNvPr id="30" name="Picture 5"/>
          <p:cNvPicPr>
            <a:picLocks noChangeAspect="1" noChangeArrowheads="1"/>
          </p:cNvPicPr>
          <p:nvPr/>
        </p:nvPicPr>
        <p:blipFill>
          <a:blip r:embed="rId11" cstate="print"/>
          <a:srcRect/>
          <a:stretch>
            <a:fillRect/>
          </a:stretch>
        </p:blipFill>
        <p:spPr bwMode="auto">
          <a:xfrm>
            <a:off x="4934784" y="2986860"/>
            <a:ext cx="668755" cy="438150"/>
          </a:xfrm>
          <a:prstGeom prst="rect">
            <a:avLst/>
          </a:prstGeom>
          <a:noFill/>
          <a:ln w="9525">
            <a:noFill/>
            <a:miter lim="800000"/>
            <a:headEnd/>
            <a:tailEnd/>
          </a:ln>
        </p:spPr>
      </p:pic>
      <p:pic>
        <p:nvPicPr>
          <p:cNvPr id="31" name="Picture 6"/>
          <p:cNvPicPr>
            <a:picLocks noChangeAspect="1" noChangeArrowheads="1"/>
          </p:cNvPicPr>
          <p:nvPr/>
        </p:nvPicPr>
        <p:blipFill>
          <a:blip r:embed="rId12" cstate="print"/>
          <a:srcRect/>
          <a:stretch>
            <a:fillRect/>
          </a:stretch>
        </p:blipFill>
        <p:spPr bwMode="auto">
          <a:xfrm>
            <a:off x="3636078" y="3033616"/>
            <a:ext cx="651642" cy="377952"/>
          </a:xfrm>
          <a:prstGeom prst="rect">
            <a:avLst/>
          </a:prstGeom>
          <a:noFill/>
          <a:ln w="9525">
            <a:noFill/>
            <a:miter lim="800000"/>
            <a:headEnd/>
            <a:tailEnd/>
          </a:ln>
        </p:spPr>
      </p:pic>
      <p:pic>
        <p:nvPicPr>
          <p:cNvPr id="33" name="Picture 6"/>
          <p:cNvPicPr>
            <a:picLocks noChangeAspect="1" noChangeArrowheads="1"/>
          </p:cNvPicPr>
          <p:nvPr/>
        </p:nvPicPr>
        <p:blipFill>
          <a:blip r:embed="rId13" cstate="print"/>
          <a:srcRect/>
          <a:stretch>
            <a:fillRect/>
          </a:stretch>
        </p:blipFill>
        <p:spPr bwMode="auto">
          <a:xfrm>
            <a:off x="4424191" y="5570943"/>
            <a:ext cx="755374" cy="484789"/>
          </a:xfrm>
          <a:prstGeom prst="rect">
            <a:avLst/>
          </a:prstGeom>
          <a:noFill/>
          <a:ln w="9525">
            <a:noFill/>
            <a:miter lim="800000"/>
            <a:headEnd/>
            <a:tailEnd/>
          </a:ln>
        </p:spPr>
      </p:pic>
      <p:pic>
        <p:nvPicPr>
          <p:cNvPr id="34" name="Picture 7"/>
          <p:cNvPicPr>
            <a:picLocks noChangeAspect="1" noChangeArrowheads="1"/>
          </p:cNvPicPr>
          <p:nvPr/>
        </p:nvPicPr>
        <p:blipFill>
          <a:blip r:embed="rId14" cstate="print"/>
          <a:srcRect/>
          <a:stretch>
            <a:fillRect/>
          </a:stretch>
        </p:blipFill>
        <p:spPr bwMode="auto">
          <a:xfrm>
            <a:off x="3874287" y="5222675"/>
            <a:ext cx="503583" cy="763287"/>
          </a:xfrm>
          <a:prstGeom prst="rect">
            <a:avLst/>
          </a:prstGeom>
          <a:noFill/>
          <a:ln w="9525">
            <a:noFill/>
            <a:miter lim="800000"/>
            <a:headEnd/>
            <a:tailEnd/>
          </a:ln>
        </p:spPr>
      </p:pic>
      <p:pic>
        <p:nvPicPr>
          <p:cNvPr id="35" name="Picture 3"/>
          <p:cNvPicPr>
            <a:picLocks noChangeAspect="1" noChangeArrowheads="1"/>
          </p:cNvPicPr>
          <p:nvPr/>
        </p:nvPicPr>
        <p:blipFill>
          <a:blip r:embed="rId15" cstate="print"/>
          <a:srcRect/>
          <a:stretch>
            <a:fillRect/>
          </a:stretch>
        </p:blipFill>
        <p:spPr bwMode="auto">
          <a:xfrm>
            <a:off x="4410411" y="5269401"/>
            <a:ext cx="566530" cy="835842"/>
          </a:xfrm>
          <a:prstGeom prst="rect">
            <a:avLst/>
          </a:prstGeom>
          <a:noFill/>
          <a:ln w="9525">
            <a:noFill/>
            <a:miter lim="800000"/>
            <a:headEnd/>
            <a:tailEnd/>
          </a:ln>
        </p:spPr>
      </p:pic>
      <p:pic>
        <p:nvPicPr>
          <p:cNvPr id="36" name="Picture 8"/>
          <p:cNvPicPr>
            <a:picLocks noChangeAspect="1" noChangeArrowheads="1"/>
          </p:cNvPicPr>
          <p:nvPr/>
        </p:nvPicPr>
        <p:blipFill>
          <a:blip r:embed="rId16" cstate="print"/>
          <a:srcRect/>
          <a:stretch>
            <a:fillRect/>
          </a:stretch>
        </p:blipFill>
        <p:spPr bwMode="auto">
          <a:xfrm>
            <a:off x="4831099" y="5133404"/>
            <a:ext cx="590136" cy="785698"/>
          </a:xfrm>
          <a:prstGeom prst="rect">
            <a:avLst/>
          </a:prstGeom>
          <a:noFill/>
          <a:ln w="9525">
            <a:noFill/>
            <a:miter lim="800000"/>
            <a:headEnd/>
            <a:tailEnd/>
          </a:ln>
        </p:spPr>
      </p:pic>
      <p:pic>
        <p:nvPicPr>
          <p:cNvPr id="37" name="Picture 8"/>
          <p:cNvPicPr>
            <a:picLocks noChangeAspect="1" noChangeArrowheads="1"/>
          </p:cNvPicPr>
          <p:nvPr/>
        </p:nvPicPr>
        <p:blipFill>
          <a:blip r:embed="rId7" cstate="print"/>
          <a:srcRect/>
          <a:stretch>
            <a:fillRect/>
          </a:stretch>
        </p:blipFill>
        <p:spPr bwMode="auto">
          <a:xfrm>
            <a:off x="5253685" y="5535959"/>
            <a:ext cx="287732" cy="480603"/>
          </a:xfrm>
          <a:prstGeom prst="rect">
            <a:avLst/>
          </a:prstGeom>
          <a:noFill/>
          <a:ln w="9525">
            <a:noFill/>
            <a:miter lim="800000"/>
            <a:headEnd/>
            <a:tailEnd/>
          </a:ln>
        </p:spPr>
      </p:pic>
      <p:sp>
        <p:nvSpPr>
          <p:cNvPr id="38" name="TextBox 5"/>
          <p:cNvSpPr txBox="1">
            <a:spLocks noChangeArrowheads="1"/>
          </p:cNvSpPr>
          <p:nvPr/>
        </p:nvSpPr>
        <p:spPr bwMode="auto">
          <a:xfrm>
            <a:off x="319888" y="5645895"/>
            <a:ext cx="1930236" cy="461665"/>
          </a:xfrm>
          <a:prstGeom prst="rect">
            <a:avLst/>
          </a:prstGeom>
          <a:noFill/>
          <a:ln w="9525">
            <a:noFill/>
            <a:miter lim="800000"/>
            <a:headEnd/>
            <a:tailEnd/>
          </a:ln>
        </p:spPr>
        <p:txBody>
          <a:bodyPr wrap="square">
            <a:spAutoFit/>
          </a:bodyPr>
          <a:lstStyle/>
          <a:p>
            <a:r>
              <a:rPr lang="en-US" sz="1200" b="1" dirty="0" smtClean="0"/>
              <a:t>Analyze &amp; report completed mission</a:t>
            </a:r>
            <a:endParaRPr lang="en-US" sz="1200" b="1" dirty="0"/>
          </a:p>
        </p:txBody>
      </p:sp>
      <p:sp>
        <p:nvSpPr>
          <p:cNvPr id="39" name="TextBox 5"/>
          <p:cNvSpPr txBox="1">
            <a:spLocks noChangeArrowheads="1"/>
          </p:cNvSpPr>
          <p:nvPr/>
        </p:nvSpPr>
        <p:spPr bwMode="auto">
          <a:xfrm>
            <a:off x="3746374" y="6207732"/>
            <a:ext cx="2483649" cy="461665"/>
          </a:xfrm>
          <a:prstGeom prst="rect">
            <a:avLst/>
          </a:prstGeom>
          <a:noFill/>
          <a:ln w="9525">
            <a:noFill/>
            <a:miter lim="800000"/>
            <a:headEnd/>
            <a:tailEnd/>
          </a:ln>
        </p:spPr>
        <p:txBody>
          <a:bodyPr wrap="square">
            <a:spAutoFit/>
          </a:bodyPr>
          <a:lstStyle/>
          <a:p>
            <a:r>
              <a:rPr lang="en-US" sz="1200" b="1" dirty="0" smtClean="0"/>
              <a:t>Tailor &amp; use mission-specific operational picture </a:t>
            </a:r>
            <a:endParaRPr lang="en-US" sz="1200" b="1" dirty="0"/>
          </a:p>
        </p:txBody>
      </p:sp>
      <p:sp>
        <p:nvSpPr>
          <p:cNvPr id="40" name="TextBox 5"/>
          <p:cNvSpPr txBox="1">
            <a:spLocks noChangeArrowheads="1"/>
          </p:cNvSpPr>
          <p:nvPr/>
        </p:nvSpPr>
        <p:spPr bwMode="auto">
          <a:xfrm>
            <a:off x="7341695" y="3190561"/>
            <a:ext cx="1826862" cy="830997"/>
          </a:xfrm>
          <a:prstGeom prst="rect">
            <a:avLst/>
          </a:prstGeom>
          <a:noFill/>
          <a:ln w="9525">
            <a:noFill/>
            <a:miter lim="800000"/>
            <a:headEnd/>
            <a:tailEnd/>
          </a:ln>
        </p:spPr>
        <p:txBody>
          <a:bodyPr wrap="square">
            <a:spAutoFit/>
          </a:bodyPr>
          <a:lstStyle/>
          <a:p>
            <a:r>
              <a:rPr lang="en-US" sz="1200" b="1" dirty="0" smtClean="0"/>
              <a:t>Share &amp; filter information as required by mission needs &amp; context</a:t>
            </a:r>
            <a:endParaRPr lang="en-US" sz="1200" b="1" dirty="0"/>
          </a:p>
        </p:txBody>
      </p:sp>
      <p:sp>
        <p:nvSpPr>
          <p:cNvPr id="41" name="TextBox 5"/>
          <p:cNvSpPr txBox="1">
            <a:spLocks noChangeArrowheads="1"/>
          </p:cNvSpPr>
          <p:nvPr/>
        </p:nvSpPr>
        <p:spPr bwMode="auto">
          <a:xfrm>
            <a:off x="3200400" y="1719254"/>
            <a:ext cx="4763729" cy="276999"/>
          </a:xfrm>
          <a:prstGeom prst="rect">
            <a:avLst/>
          </a:prstGeom>
          <a:noFill/>
          <a:ln w="9525">
            <a:noFill/>
            <a:miter lim="800000"/>
            <a:headEnd/>
            <a:tailEnd/>
          </a:ln>
        </p:spPr>
        <p:txBody>
          <a:bodyPr wrap="square">
            <a:spAutoFit/>
          </a:bodyPr>
          <a:lstStyle/>
          <a:p>
            <a:r>
              <a:rPr lang="en-US" sz="1200" b="1" dirty="0" smtClean="0"/>
              <a:t>Identify Data Sources &amp; Hardware/Software Assets Available</a:t>
            </a:r>
            <a:endParaRPr lang="en-US" sz="1200" b="1" dirty="0"/>
          </a:p>
        </p:txBody>
      </p:sp>
      <p:sp>
        <p:nvSpPr>
          <p:cNvPr id="42" name="TextBox 5"/>
          <p:cNvSpPr txBox="1">
            <a:spLocks noChangeArrowheads="1"/>
          </p:cNvSpPr>
          <p:nvPr/>
        </p:nvSpPr>
        <p:spPr bwMode="auto">
          <a:xfrm>
            <a:off x="261862" y="2104818"/>
            <a:ext cx="1685571" cy="461665"/>
          </a:xfrm>
          <a:prstGeom prst="rect">
            <a:avLst/>
          </a:prstGeom>
          <a:noFill/>
          <a:ln w="9525">
            <a:noFill/>
            <a:miter lim="800000"/>
            <a:headEnd/>
            <a:tailEnd/>
          </a:ln>
        </p:spPr>
        <p:txBody>
          <a:bodyPr wrap="square">
            <a:spAutoFit/>
          </a:bodyPr>
          <a:lstStyle/>
          <a:p>
            <a:r>
              <a:rPr lang="en-US" sz="1200" b="1" dirty="0" smtClean="0"/>
              <a:t>Receive Mission Assignment </a:t>
            </a:r>
            <a:endParaRPr lang="en-US" sz="1200" dirty="0"/>
          </a:p>
        </p:txBody>
      </p:sp>
      <p:pic>
        <p:nvPicPr>
          <p:cNvPr id="43" name="Picture 3"/>
          <p:cNvPicPr>
            <a:picLocks noChangeAspect="1" noChangeArrowheads="1"/>
          </p:cNvPicPr>
          <p:nvPr/>
        </p:nvPicPr>
        <p:blipFill>
          <a:blip r:embed="rId17" cstate="print"/>
          <a:srcRect/>
          <a:stretch>
            <a:fillRect/>
          </a:stretch>
        </p:blipFill>
        <p:spPr bwMode="auto">
          <a:xfrm>
            <a:off x="846064" y="4508758"/>
            <a:ext cx="1055973" cy="845620"/>
          </a:xfrm>
          <a:prstGeom prst="rect">
            <a:avLst/>
          </a:prstGeom>
          <a:noFill/>
          <a:ln w="9525">
            <a:noFill/>
            <a:miter lim="800000"/>
            <a:headEnd/>
            <a:tailEnd/>
          </a:ln>
        </p:spPr>
      </p:pic>
      <p:pic>
        <p:nvPicPr>
          <p:cNvPr id="44" name="Picture 2"/>
          <p:cNvPicPr>
            <a:picLocks noChangeAspect="1" noChangeArrowheads="1"/>
          </p:cNvPicPr>
          <p:nvPr/>
        </p:nvPicPr>
        <p:blipFill>
          <a:blip r:embed="rId18" cstate="print"/>
          <a:srcRect/>
          <a:stretch>
            <a:fillRect/>
          </a:stretch>
        </p:blipFill>
        <p:spPr bwMode="auto">
          <a:xfrm>
            <a:off x="267587" y="4899172"/>
            <a:ext cx="1116589" cy="763550"/>
          </a:xfrm>
          <a:prstGeom prst="rect">
            <a:avLst/>
          </a:prstGeom>
          <a:noFill/>
          <a:ln w="9525">
            <a:noFill/>
            <a:miter lim="800000"/>
            <a:headEnd/>
            <a:tailEnd/>
          </a:ln>
        </p:spPr>
      </p:pic>
      <p:sp>
        <p:nvSpPr>
          <p:cNvPr id="45" name="Curved Down Arrow 44"/>
          <p:cNvSpPr/>
          <p:nvPr/>
        </p:nvSpPr>
        <p:spPr bwMode="auto">
          <a:xfrm rot="1844189">
            <a:off x="5739302" y="2311939"/>
            <a:ext cx="1755899" cy="731520"/>
          </a:xfrm>
          <a:prstGeom prst="curvedDownArrow">
            <a:avLst/>
          </a:prstGeom>
          <a:solidFill>
            <a:srgbClr val="C00000">
              <a:alpha val="40000"/>
            </a:srgbClr>
          </a:solidFill>
          <a:ln>
            <a:solidFill>
              <a:srgbClr val="C00000"/>
            </a:solidFill>
            <a:headEnd type="none" w="med" len="med"/>
            <a:tailEnd type="none" w="med" len="med"/>
          </a:ln>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vert="horz" wrap="none" lIns="0" tIns="0" rIns="0" bIns="0" numCol="1" rtlCol="0" anchor="ctr" anchorCtr="0" compatLnSpc="1">
            <a:prstTxWarp prst="textNoShape">
              <a:avLst/>
            </a:prstTxWarp>
          </a:bodyPr>
          <a:lstStyle/>
          <a:p>
            <a:pPr algn="ctr">
              <a:spcBef>
                <a:spcPct val="50000"/>
              </a:spcBef>
            </a:pPr>
            <a:endParaRPr lang="en-US" sz="1600" b="1" dirty="0">
              <a:ea typeface="ＭＳ Ｐゴシック" pitchFamily="1" charset="-128"/>
            </a:endParaRPr>
          </a:p>
        </p:txBody>
      </p:sp>
      <p:sp>
        <p:nvSpPr>
          <p:cNvPr id="46" name="Curved Down Arrow 45"/>
          <p:cNvSpPr/>
          <p:nvPr/>
        </p:nvSpPr>
        <p:spPr bwMode="auto">
          <a:xfrm rot="19548760">
            <a:off x="2001954" y="2287872"/>
            <a:ext cx="1755899" cy="731520"/>
          </a:xfrm>
          <a:prstGeom prst="curvedDownArrow">
            <a:avLst/>
          </a:prstGeom>
          <a:solidFill>
            <a:srgbClr val="C00000">
              <a:alpha val="40000"/>
            </a:srgbClr>
          </a:solidFill>
          <a:ln>
            <a:solidFill>
              <a:srgbClr val="C00000"/>
            </a:solidFill>
            <a:headEnd type="none" w="med" len="med"/>
            <a:tailEnd type="none" w="med" len="med"/>
          </a:ln>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vert="horz" wrap="none" lIns="0" tIns="0" rIns="0" bIns="0" numCol="1" rtlCol="0" anchor="ctr" anchorCtr="0" compatLnSpc="1">
            <a:prstTxWarp prst="textNoShape">
              <a:avLst/>
            </a:prstTxWarp>
          </a:bodyPr>
          <a:lstStyle/>
          <a:p>
            <a:pPr algn="ctr">
              <a:spcBef>
                <a:spcPct val="50000"/>
              </a:spcBef>
            </a:pPr>
            <a:endParaRPr lang="en-US" sz="1600" b="1" dirty="0">
              <a:ea typeface="ＭＳ Ｐゴシック" pitchFamily="1" charset="-128"/>
            </a:endParaRPr>
          </a:p>
        </p:txBody>
      </p:sp>
      <p:sp>
        <p:nvSpPr>
          <p:cNvPr id="47" name="Curved Down Arrow 46"/>
          <p:cNvSpPr/>
          <p:nvPr/>
        </p:nvSpPr>
        <p:spPr bwMode="auto">
          <a:xfrm rot="8638695">
            <a:off x="5851478" y="5393186"/>
            <a:ext cx="1755899" cy="731520"/>
          </a:xfrm>
          <a:prstGeom prst="curvedDownArrow">
            <a:avLst/>
          </a:prstGeom>
          <a:solidFill>
            <a:srgbClr val="C00000">
              <a:alpha val="40000"/>
            </a:srgbClr>
          </a:solidFill>
          <a:ln>
            <a:solidFill>
              <a:srgbClr val="C00000"/>
            </a:solidFill>
            <a:headEnd type="none" w="med" len="med"/>
            <a:tailEnd type="none" w="med" len="med"/>
          </a:ln>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vert="horz" wrap="none" lIns="0" tIns="0" rIns="0" bIns="0" numCol="1" rtlCol="0" anchor="ctr" anchorCtr="0" compatLnSpc="1">
            <a:prstTxWarp prst="textNoShape">
              <a:avLst/>
            </a:prstTxWarp>
          </a:bodyPr>
          <a:lstStyle/>
          <a:p>
            <a:pPr algn="ctr">
              <a:spcBef>
                <a:spcPct val="50000"/>
              </a:spcBef>
            </a:pPr>
            <a:endParaRPr lang="en-US" sz="1600" b="1" dirty="0">
              <a:ea typeface="ＭＳ Ｐゴシック" pitchFamily="1" charset="-128"/>
            </a:endParaRPr>
          </a:p>
        </p:txBody>
      </p:sp>
      <p:sp>
        <p:nvSpPr>
          <p:cNvPr id="48" name="Curved Down Arrow 47"/>
          <p:cNvSpPr/>
          <p:nvPr/>
        </p:nvSpPr>
        <p:spPr bwMode="auto">
          <a:xfrm rot="12279292">
            <a:off x="1748413" y="5627281"/>
            <a:ext cx="1755899" cy="731520"/>
          </a:xfrm>
          <a:prstGeom prst="curvedDownArrow">
            <a:avLst/>
          </a:prstGeom>
          <a:solidFill>
            <a:srgbClr val="C00000">
              <a:alpha val="40000"/>
            </a:srgbClr>
          </a:solidFill>
          <a:ln>
            <a:solidFill>
              <a:srgbClr val="C00000"/>
            </a:solidFill>
            <a:headEnd type="none" w="med" len="med"/>
            <a:tailEnd type="none" w="med" len="med"/>
          </a:ln>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vert="horz" wrap="none" lIns="0" tIns="0" rIns="0" bIns="0" numCol="1" rtlCol="0" anchor="ctr" anchorCtr="0" compatLnSpc="1">
            <a:prstTxWarp prst="textNoShape">
              <a:avLst/>
            </a:prstTxWarp>
          </a:bodyPr>
          <a:lstStyle/>
          <a:p>
            <a:pPr algn="ctr">
              <a:spcBef>
                <a:spcPct val="50000"/>
              </a:spcBef>
            </a:pPr>
            <a:endParaRPr lang="en-US" sz="1600" b="1" dirty="0">
              <a:ea typeface="ＭＳ Ｐゴシック" pitchFamily="1" charset="-128"/>
            </a:endParaRPr>
          </a:p>
        </p:txBody>
      </p:sp>
      <p:pic>
        <p:nvPicPr>
          <p:cNvPr id="49" name="Picture 2"/>
          <p:cNvPicPr>
            <a:picLocks noChangeAspect="1" noChangeArrowheads="1"/>
          </p:cNvPicPr>
          <p:nvPr/>
        </p:nvPicPr>
        <p:blipFill>
          <a:blip r:embed="rId19" cstate="print"/>
          <a:srcRect/>
          <a:stretch>
            <a:fillRect/>
          </a:stretch>
        </p:blipFill>
        <p:spPr bwMode="auto">
          <a:xfrm>
            <a:off x="785446" y="2578237"/>
            <a:ext cx="1294469" cy="865676"/>
          </a:xfrm>
          <a:prstGeom prst="rect">
            <a:avLst/>
          </a:prstGeom>
          <a:noFill/>
          <a:ln w="9525">
            <a:noFill/>
            <a:miter lim="800000"/>
            <a:headEnd/>
            <a:tailEnd/>
          </a:ln>
        </p:spPr>
      </p:pic>
      <p:pic>
        <p:nvPicPr>
          <p:cNvPr id="50" name="Picture 4"/>
          <p:cNvPicPr>
            <a:picLocks noChangeAspect="1" noChangeArrowheads="1"/>
          </p:cNvPicPr>
          <p:nvPr/>
        </p:nvPicPr>
        <p:blipFill>
          <a:blip r:embed="rId20" cstate="print"/>
          <a:srcRect/>
          <a:stretch>
            <a:fillRect/>
          </a:stretch>
        </p:blipFill>
        <p:spPr bwMode="auto">
          <a:xfrm>
            <a:off x="308073" y="3027743"/>
            <a:ext cx="1295400" cy="971550"/>
          </a:xfrm>
          <a:prstGeom prst="rect">
            <a:avLst/>
          </a:prstGeom>
          <a:noFill/>
          <a:ln w="9525">
            <a:noFill/>
            <a:miter lim="800000"/>
            <a:headEnd/>
            <a:tailEnd/>
          </a:ln>
        </p:spPr>
      </p:pic>
      <p:sp>
        <p:nvSpPr>
          <p:cNvPr id="52" name="TextBox 51"/>
          <p:cNvSpPr txBox="1"/>
          <p:nvPr/>
        </p:nvSpPr>
        <p:spPr>
          <a:xfrm>
            <a:off x="442648" y="1021476"/>
            <a:ext cx="8082563" cy="646331"/>
          </a:xfrm>
          <a:prstGeom prst="rect">
            <a:avLst/>
          </a:prstGeom>
          <a:noFill/>
        </p:spPr>
        <p:txBody>
          <a:bodyPr wrap="square" rtlCol="0">
            <a:spAutoFit/>
          </a:bodyPr>
          <a:lstStyle/>
          <a:p>
            <a:r>
              <a:rPr lang="en-US" dirty="0" smtClean="0"/>
              <a:t>Real life SA missions encounter changes frequently; as ATAK/</a:t>
            </a:r>
            <a:r>
              <a:rPr lang="en-US" dirty="0" err="1" smtClean="0"/>
              <a:t>TAKServer</a:t>
            </a:r>
            <a:r>
              <a:rPr lang="en-US" dirty="0" smtClean="0"/>
              <a:t> developers/maintainers, BBN is well aware of the need and challenges </a:t>
            </a:r>
            <a:endParaRPr lang="en-US" dirty="0"/>
          </a:p>
        </p:txBody>
      </p:sp>
      <p:sp>
        <p:nvSpPr>
          <p:cNvPr id="51" name="TextBox 50"/>
          <p:cNvSpPr txBox="1"/>
          <p:nvPr/>
        </p:nvSpPr>
        <p:spPr>
          <a:xfrm>
            <a:off x="394305" y="2700252"/>
            <a:ext cx="2220750" cy="830997"/>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pPr>
              <a:defRPr/>
            </a:pPr>
            <a:r>
              <a:rPr lang="en-US" sz="1200" dirty="0" smtClean="0">
                <a:solidFill>
                  <a:schemeClr val="dk1"/>
                </a:solidFill>
                <a:latin typeface="+mn-lt"/>
              </a:rPr>
              <a:t>Missions are increasingly variable (sanctions, counter-drug, terrorism, insurgency, humanitarian assistance,  …)</a:t>
            </a:r>
            <a:endParaRPr lang="en-US" sz="1200" dirty="0">
              <a:solidFill>
                <a:schemeClr val="dk1"/>
              </a:solidFill>
              <a:latin typeface="+mn-lt"/>
            </a:endParaRPr>
          </a:p>
        </p:txBody>
      </p:sp>
      <p:sp>
        <p:nvSpPr>
          <p:cNvPr id="53" name="TextBox 52"/>
          <p:cNvSpPr txBox="1"/>
          <p:nvPr/>
        </p:nvSpPr>
        <p:spPr>
          <a:xfrm>
            <a:off x="2921000" y="1655372"/>
            <a:ext cx="2689950" cy="830997"/>
          </a:xfrm>
          <a:prstGeom prst="rect">
            <a:avLst/>
          </a:prstGeom>
          <a:ln/>
        </p:spPr>
        <p:style>
          <a:lnRef idx="1">
            <a:schemeClr val="accent4"/>
          </a:lnRef>
          <a:fillRef idx="2">
            <a:schemeClr val="accent4"/>
          </a:fillRef>
          <a:effectRef idx="1">
            <a:schemeClr val="accent4"/>
          </a:effectRef>
          <a:fontRef idx="minor">
            <a:schemeClr val="dk1"/>
          </a:fontRef>
        </p:style>
        <p:txBody>
          <a:bodyPr wrap="square" rIns="0" rtlCol="0">
            <a:spAutoFit/>
          </a:bodyPr>
          <a:lstStyle/>
          <a:p>
            <a:pPr>
              <a:defRPr/>
            </a:pPr>
            <a:r>
              <a:rPr lang="en-US" sz="1200" dirty="0" smtClean="0"/>
              <a:t>Number/diversity of sources, volume of </a:t>
            </a:r>
            <a:r>
              <a:rPr lang="en-US" sz="1200" dirty="0" smtClean="0">
                <a:solidFill>
                  <a:schemeClr val="tx1"/>
                </a:solidFill>
              </a:rPr>
              <a:t>and security classification of </a:t>
            </a:r>
            <a:r>
              <a:rPr lang="en-US" sz="1200" dirty="0" smtClean="0"/>
              <a:t>data, hardware/software </a:t>
            </a:r>
            <a:r>
              <a:rPr lang="en-US" sz="1200" dirty="0" smtClean="0">
                <a:solidFill>
                  <a:schemeClr val="tx1"/>
                </a:solidFill>
              </a:rPr>
              <a:t>capabilities to choose from are increasing </a:t>
            </a:r>
            <a:r>
              <a:rPr lang="en-US" sz="1200" dirty="0" smtClean="0"/>
              <a:t>rapidly</a:t>
            </a:r>
            <a:endParaRPr lang="en-US" dirty="0"/>
          </a:p>
        </p:txBody>
      </p:sp>
      <p:sp>
        <p:nvSpPr>
          <p:cNvPr id="54" name="TextBox 53"/>
          <p:cNvSpPr txBox="1"/>
          <p:nvPr/>
        </p:nvSpPr>
        <p:spPr>
          <a:xfrm>
            <a:off x="6562416" y="3581105"/>
            <a:ext cx="2479983" cy="1015663"/>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pPr>
              <a:defRPr/>
            </a:pPr>
            <a:r>
              <a:rPr lang="en-US" sz="1200" dirty="0"/>
              <a:t>Software supporting warfighter must adapt and evolve to function despite dynamic </a:t>
            </a:r>
            <a:r>
              <a:rPr lang="en-US" sz="1200" dirty="0">
                <a:solidFill>
                  <a:schemeClr val="tx1"/>
                </a:solidFill>
              </a:rPr>
              <a:t>changes in mission focus, data sources, network availability, and environmental conditions</a:t>
            </a:r>
          </a:p>
        </p:txBody>
      </p:sp>
      <p:sp>
        <p:nvSpPr>
          <p:cNvPr id="55" name="TextBox 54"/>
          <p:cNvSpPr txBox="1"/>
          <p:nvPr/>
        </p:nvSpPr>
        <p:spPr>
          <a:xfrm>
            <a:off x="3281450" y="6011665"/>
            <a:ext cx="2516980" cy="646331"/>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pPr>
              <a:defRPr/>
            </a:pPr>
            <a:r>
              <a:rPr lang="en-US" sz="1200" dirty="0" smtClean="0">
                <a:solidFill>
                  <a:schemeClr val="dk1"/>
                </a:solidFill>
                <a:latin typeface="+mn-lt"/>
              </a:rPr>
              <a:t>Warfighters must have confidence to use &amp; </a:t>
            </a:r>
            <a:r>
              <a:rPr lang="en-US" sz="1200" dirty="0" smtClean="0"/>
              <a:t>share adapted solutions in mission-critical contexts</a:t>
            </a:r>
            <a:endParaRPr lang="en-US" sz="1200" dirty="0">
              <a:solidFill>
                <a:schemeClr val="dk1"/>
              </a:solidFill>
              <a:latin typeface="+mn-lt"/>
            </a:endParaRPr>
          </a:p>
        </p:txBody>
      </p:sp>
      <p:sp>
        <p:nvSpPr>
          <p:cNvPr id="56" name="TextBox 55"/>
          <p:cNvSpPr txBox="1"/>
          <p:nvPr/>
        </p:nvSpPr>
        <p:spPr>
          <a:xfrm>
            <a:off x="402783" y="4971356"/>
            <a:ext cx="2212271" cy="646331"/>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pPr>
              <a:defRPr/>
            </a:pPr>
            <a:r>
              <a:rPr lang="en-US" sz="1200" dirty="0" smtClean="0">
                <a:solidFill>
                  <a:schemeClr val="dk1"/>
                </a:solidFill>
                <a:latin typeface="+mn-lt"/>
              </a:rPr>
              <a:t>Warfighters must be able to analyze solutions &amp; improve them</a:t>
            </a:r>
            <a:r>
              <a:rPr lang="en-US" sz="1200" dirty="0"/>
              <a:t> </a:t>
            </a:r>
            <a:r>
              <a:rPr lang="en-US" sz="1200" dirty="0" smtClean="0"/>
              <a:t>throughout the lifecycle</a:t>
            </a:r>
            <a:endParaRPr lang="en-US" sz="1200" dirty="0">
              <a:solidFill>
                <a:schemeClr val="dk1"/>
              </a:solidFill>
              <a:latin typeface="+mn-lt"/>
            </a:endParaRPr>
          </a:p>
        </p:txBody>
      </p:sp>
    </p:spTree>
    <p:extLst>
      <p:ext uri="{BB962C8B-B14F-4D97-AF65-F5344CB8AC3E}">
        <p14:creationId xmlns:p14="http://schemas.microsoft.com/office/powerpoint/2010/main" val="3115252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P spid="42" grpId="0"/>
      <p:bldP spid="51" grpId="0" animBg="1"/>
      <p:bldP spid="53" grpId="0" animBg="1"/>
      <p:bldP spid="54" grpId="0" animBg="1"/>
      <p:bldP spid="55" grpId="0" animBg="1"/>
      <p:bldP spid="5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Transition Targets</a:t>
            </a:r>
            <a:endParaRPr lang="en-US" dirty="0"/>
          </a:p>
        </p:txBody>
      </p:sp>
      <p:sp>
        <p:nvSpPr>
          <p:cNvPr id="3" name="Content Placeholder 2"/>
          <p:cNvSpPr>
            <a:spLocks noGrp="1"/>
          </p:cNvSpPr>
          <p:nvPr>
            <p:ph idx="1"/>
          </p:nvPr>
        </p:nvSpPr>
        <p:spPr>
          <a:xfrm>
            <a:off x="648929" y="1319981"/>
            <a:ext cx="8229600" cy="4525963"/>
          </a:xfrm>
        </p:spPr>
        <p:txBody>
          <a:bodyPr/>
          <a:lstStyle/>
          <a:p>
            <a:r>
              <a:rPr lang="en-US" dirty="0" smtClean="0"/>
              <a:t>Lessons learned from the past as both technology developer and the ATAK/</a:t>
            </a:r>
            <a:r>
              <a:rPr lang="en-US" dirty="0" err="1" smtClean="0"/>
              <a:t>TAKServer</a:t>
            </a:r>
            <a:r>
              <a:rPr lang="en-US" dirty="0" smtClean="0"/>
              <a:t> developer</a:t>
            </a:r>
          </a:p>
          <a:p>
            <a:pPr lvl="1"/>
            <a:r>
              <a:rPr lang="en-US" dirty="0" smtClean="0"/>
              <a:t>The need for new capability varies from one constituent to another (e.g., PMs, Developers, End users)</a:t>
            </a:r>
          </a:p>
          <a:p>
            <a:pPr lvl="1"/>
            <a:r>
              <a:rPr lang="en-US" dirty="0" smtClean="0"/>
              <a:t>R&amp;D and experimental capabilities have many moving parts and it is hard and rare to transition the whole system</a:t>
            </a:r>
            <a:endParaRPr lang="en-US" dirty="0"/>
          </a:p>
          <a:p>
            <a:pPr lvl="1"/>
            <a:r>
              <a:rPr lang="en-US" dirty="0" smtClean="0"/>
              <a:t>Better to try incrementally narrow/focused capability matched to a specific constituency</a:t>
            </a:r>
          </a:p>
        </p:txBody>
      </p:sp>
      <p:sp>
        <p:nvSpPr>
          <p:cNvPr id="4" name="Slide Number Placeholder 3"/>
          <p:cNvSpPr>
            <a:spLocks noGrp="1"/>
          </p:cNvSpPr>
          <p:nvPr>
            <p:ph type="sldNum" sz="quarter" idx="12"/>
          </p:nvPr>
        </p:nvSpPr>
        <p:spPr/>
        <p:txBody>
          <a:bodyPr/>
          <a:lstStyle/>
          <a:p>
            <a:fld id="{0840E6D7-221B-40B7-B50C-C3B5231B0D1A}" type="slidenum">
              <a:rPr lang="en-US" smtClean="0"/>
              <a:pPr/>
              <a:t>48</a:t>
            </a:fld>
            <a:endParaRPr lang="en-US"/>
          </a:p>
        </p:txBody>
      </p:sp>
    </p:spTree>
    <p:extLst>
      <p:ext uri="{BB962C8B-B14F-4D97-AF65-F5344CB8AC3E}">
        <p14:creationId xmlns:p14="http://schemas.microsoft.com/office/powerpoint/2010/main" val="55978514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Transition </a:t>
            </a:r>
            <a:r>
              <a:rPr lang="en-US" dirty="0" smtClean="0"/>
              <a:t>Options </a:t>
            </a:r>
            <a:endParaRPr lang="en-US" dirty="0"/>
          </a:p>
        </p:txBody>
      </p:sp>
      <p:sp>
        <p:nvSpPr>
          <p:cNvPr id="3" name="Content Placeholder 2"/>
          <p:cNvSpPr>
            <a:spLocks noGrp="1"/>
          </p:cNvSpPr>
          <p:nvPr>
            <p:ph idx="1"/>
          </p:nvPr>
        </p:nvSpPr>
        <p:spPr>
          <a:xfrm>
            <a:off x="663678" y="1246239"/>
            <a:ext cx="8229600" cy="5095567"/>
          </a:xfrm>
        </p:spPr>
        <p:txBody>
          <a:bodyPr/>
          <a:lstStyle/>
          <a:p>
            <a:r>
              <a:rPr lang="en-US" dirty="0" smtClean="0"/>
              <a:t>Self-contained capabilities </a:t>
            </a:r>
          </a:p>
          <a:p>
            <a:pPr lvl="1"/>
            <a:r>
              <a:rPr lang="en-US" dirty="0" smtClean="0"/>
              <a:t>Discovery tools (Custom plugins for </a:t>
            </a:r>
            <a:r>
              <a:rPr lang="en-US" dirty="0" err="1" smtClean="0"/>
              <a:t>DroidScope</a:t>
            </a:r>
            <a:r>
              <a:rPr lang="en-US" dirty="0" smtClean="0"/>
              <a:t>, etc.)</a:t>
            </a:r>
          </a:p>
          <a:p>
            <a:pPr lvl="1"/>
            <a:r>
              <a:rPr lang="en-US" dirty="0" smtClean="0"/>
              <a:t>GME</a:t>
            </a:r>
          </a:p>
          <a:p>
            <a:r>
              <a:rPr lang="en-US" dirty="0" smtClean="0"/>
              <a:t>Getting an R&amp;D product </a:t>
            </a:r>
            <a:r>
              <a:rPr lang="en-US" dirty="0" err="1" smtClean="0"/>
              <a:t>transitionable</a:t>
            </a:r>
            <a:endParaRPr lang="en-US" dirty="0" smtClean="0"/>
          </a:p>
          <a:p>
            <a:pPr lvl="1"/>
            <a:r>
              <a:rPr lang="en-US" dirty="0" smtClean="0"/>
              <a:t>Earning confidence of the transition target (evaluation, demos)</a:t>
            </a:r>
          </a:p>
          <a:p>
            <a:pPr lvl="1"/>
            <a:r>
              <a:rPr lang="en-US" dirty="0" smtClean="0"/>
              <a:t>Packaging and robustness of the code</a:t>
            </a:r>
          </a:p>
          <a:p>
            <a:pPr lvl="1"/>
            <a:r>
              <a:rPr lang="en-US" dirty="0" smtClean="0"/>
              <a:t>Presentation/UI – the users are not usually the expert developers or computer scientists</a:t>
            </a:r>
          </a:p>
          <a:p>
            <a:r>
              <a:rPr lang="en-US" dirty="0" smtClean="0"/>
              <a:t>May need additional specialized development for generalization, robustness</a:t>
            </a:r>
          </a:p>
        </p:txBody>
      </p:sp>
      <p:sp>
        <p:nvSpPr>
          <p:cNvPr id="4" name="Slide Number Placeholder 3"/>
          <p:cNvSpPr>
            <a:spLocks noGrp="1"/>
          </p:cNvSpPr>
          <p:nvPr>
            <p:ph type="sldNum" sz="quarter" idx="12"/>
          </p:nvPr>
        </p:nvSpPr>
        <p:spPr/>
        <p:txBody>
          <a:bodyPr/>
          <a:lstStyle/>
          <a:p>
            <a:fld id="{0840E6D7-221B-40B7-B50C-C3B5231B0D1A}" type="slidenum">
              <a:rPr lang="en-US" smtClean="0"/>
              <a:pPr/>
              <a:t>49</a:t>
            </a:fld>
            <a:endParaRPr lang="en-US"/>
          </a:p>
        </p:txBody>
      </p:sp>
    </p:spTree>
    <p:extLst>
      <p:ext uri="{BB962C8B-B14F-4D97-AF65-F5344CB8AC3E}">
        <p14:creationId xmlns:p14="http://schemas.microsoft.com/office/powerpoint/2010/main" val="20018123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552" y="101138"/>
            <a:ext cx="6923677" cy="682625"/>
          </a:xfrm>
        </p:spPr>
        <p:txBody>
          <a:bodyPr/>
          <a:lstStyle/>
          <a:p>
            <a:r>
              <a:rPr lang="en-US" dirty="0" err="1" smtClean="0"/>
              <a:t>IMMoRTALS</a:t>
            </a:r>
            <a:r>
              <a:rPr lang="en-US" dirty="0" smtClean="0"/>
              <a:t> Platform and Domain</a:t>
            </a:r>
            <a:endParaRPr lang="en-US" dirty="0"/>
          </a:p>
        </p:txBody>
      </p:sp>
      <p:sp>
        <p:nvSpPr>
          <p:cNvPr id="3" name="Content Placeholder 2"/>
          <p:cNvSpPr>
            <a:spLocks noGrp="1"/>
          </p:cNvSpPr>
          <p:nvPr>
            <p:ph idx="1"/>
          </p:nvPr>
        </p:nvSpPr>
        <p:spPr>
          <a:xfrm>
            <a:off x="376539" y="1101299"/>
            <a:ext cx="8291089" cy="5186864"/>
          </a:xfrm>
        </p:spPr>
        <p:txBody>
          <a:bodyPr/>
          <a:lstStyle/>
          <a:p>
            <a:r>
              <a:rPr lang="en-US" sz="2400" dirty="0" err="1" smtClean="0"/>
              <a:t>IMMoRTALS</a:t>
            </a:r>
            <a:r>
              <a:rPr lang="en-US" sz="2400" dirty="0" smtClean="0"/>
              <a:t> Platform</a:t>
            </a:r>
          </a:p>
          <a:p>
            <a:pPr lvl="1"/>
            <a:r>
              <a:rPr lang="en-US" sz="2000" dirty="0" smtClean="0"/>
              <a:t>Marti + ATAK light clients for sharing Situation Awareness (SA) information</a:t>
            </a:r>
          </a:p>
          <a:p>
            <a:pPr marL="457200" lvl="1" indent="0">
              <a:buNone/>
            </a:pPr>
            <a:endParaRPr lang="en-US" sz="1000" dirty="0" smtClean="0"/>
          </a:p>
          <a:p>
            <a:r>
              <a:rPr lang="en-US" sz="2400" dirty="0" err="1" smtClean="0"/>
              <a:t>IMMoRTALS</a:t>
            </a:r>
            <a:r>
              <a:rPr lang="en-US" sz="2400" dirty="0" smtClean="0"/>
              <a:t> Domain: Mission-specific tactical SA</a:t>
            </a:r>
          </a:p>
          <a:p>
            <a:pPr lvl="1"/>
            <a:r>
              <a:rPr lang="en-US" sz="2000" dirty="0" smtClean="0"/>
              <a:t>SA Data (location, images, short text annotations)</a:t>
            </a:r>
          </a:p>
          <a:p>
            <a:pPr lvl="1"/>
            <a:r>
              <a:rPr lang="en-US" sz="2000" dirty="0" smtClean="0"/>
              <a:t>Sharing (sending, receiving, storing)</a:t>
            </a:r>
          </a:p>
          <a:p>
            <a:pPr lvl="1"/>
            <a:endParaRPr lang="en-US" sz="1000" dirty="0" smtClean="0"/>
          </a:p>
          <a:p>
            <a:r>
              <a:rPr lang="en-US" sz="2400" dirty="0" err="1" smtClean="0"/>
              <a:t>IMMoRTALS</a:t>
            </a:r>
            <a:r>
              <a:rPr lang="en-US" sz="2400" dirty="0" smtClean="0"/>
              <a:t> Objective: Evolve the baseline application to varying missions</a:t>
            </a:r>
          </a:p>
          <a:p>
            <a:pPr lvl="1"/>
            <a:r>
              <a:rPr lang="en-US" sz="2000" dirty="0" smtClean="0"/>
              <a:t>Changes in functional requirements</a:t>
            </a:r>
          </a:p>
          <a:p>
            <a:pPr lvl="1"/>
            <a:r>
              <a:rPr lang="en-US" sz="2000" dirty="0" smtClean="0"/>
              <a:t>Changes in available resources in the target deployment environment</a:t>
            </a:r>
          </a:p>
          <a:p>
            <a:pPr lvl="1"/>
            <a:r>
              <a:rPr lang="en-US" sz="2000" dirty="0" smtClean="0"/>
              <a:t>Initially in phase 1 changes are provided before deployment,  changes detected </a:t>
            </a:r>
            <a:r>
              <a:rPr lang="en-US" sz="2000" i="1" dirty="0" smtClean="0"/>
              <a:t>in-mission</a:t>
            </a:r>
            <a:r>
              <a:rPr lang="en-US" sz="2000" dirty="0" smtClean="0"/>
              <a:t> will be addressed in phases 2 and 3</a:t>
            </a:r>
          </a:p>
          <a:p>
            <a:pPr lvl="1"/>
            <a:endParaRPr lang="en-US" sz="2000" dirty="0" smtClean="0"/>
          </a:p>
          <a:p>
            <a:pPr lvl="1"/>
            <a:endParaRPr lang="en-US" sz="2000"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5</a:t>
            </a:fld>
            <a:endParaRPr lang="en-US"/>
          </a:p>
        </p:txBody>
      </p:sp>
    </p:spTree>
    <p:extLst>
      <p:ext uri="{BB962C8B-B14F-4D97-AF65-F5344CB8AC3E}">
        <p14:creationId xmlns:p14="http://schemas.microsoft.com/office/powerpoint/2010/main" val="20563000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Usability </a:t>
            </a:r>
            <a:endParaRPr lang="en-US" dirty="0"/>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0840E6D7-221B-40B7-B50C-C3B5231B0D1A}" type="slidenum">
              <a:rPr lang="en-US" smtClean="0"/>
              <a:pPr/>
              <a:t>50</a:t>
            </a:fld>
            <a:endParaRPr lang="en-US"/>
          </a:p>
        </p:txBody>
      </p:sp>
    </p:spTree>
    <p:extLst>
      <p:ext uri="{BB962C8B-B14F-4D97-AF65-F5344CB8AC3E}">
        <p14:creationId xmlns:p14="http://schemas.microsoft.com/office/powerpoint/2010/main" val="245763814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Usability: Audience</a:t>
            </a:r>
            <a:endParaRPr lang="en-US" dirty="0"/>
          </a:p>
        </p:txBody>
      </p:sp>
      <p:sp>
        <p:nvSpPr>
          <p:cNvPr id="3" name="Content Placeholder 2"/>
          <p:cNvSpPr>
            <a:spLocks noGrp="1"/>
          </p:cNvSpPr>
          <p:nvPr>
            <p:ph idx="1"/>
          </p:nvPr>
        </p:nvSpPr>
        <p:spPr>
          <a:xfrm>
            <a:off x="457200" y="1150495"/>
            <a:ext cx="8229600" cy="4525963"/>
          </a:xfrm>
        </p:spPr>
        <p:txBody>
          <a:bodyPr/>
          <a:lstStyle/>
          <a:p>
            <a:r>
              <a:rPr lang="en-US" sz="2400" dirty="0" smtClean="0"/>
              <a:t>Who could potentially use </a:t>
            </a:r>
            <a:r>
              <a:rPr lang="en-US" sz="2400" dirty="0" err="1" smtClean="0"/>
              <a:t>IMMoRTALS</a:t>
            </a:r>
            <a:endParaRPr lang="en-US" sz="2400" dirty="0" smtClean="0"/>
          </a:p>
          <a:p>
            <a:pPr lvl="1"/>
            <a:r>
              <a:rPr lang="en-US" sz="2000" dirty="0" smtClean="0"/>
              <a:t>Maintainers of the ATAK/TAK Server</a:t>
            </a:r>
          </a:p>
          <a:p>
            <a:pPr lvl="1"/>
            <a:r>
              <a:rPr lang="en-US" sz="2000" dirty="0" smtClean="0"/>
              <a:t>Program managers/Mission Managers</a:t>
            </a:r>
          </a:p>
          <a:p>
            <a:pPr lvl="1"/>
            <a:r>
              <a:rPr lang="en-US" sz="2000" dirty="0" smtClean="0"/>
              <a:t>Developers feeding to the ATAK food chain</a:t>
            </a:r>
          </a:p>
          <a:p>
            <a:pPr lvl="1"/>
            <a:r>
              <a:rPr lang="en-US" sz="2000" dirty="0" smtClean="0"/>
              <a:t>End users</a:t>
            </a:r>
          </a:p>
          <a:p>
            <a:endParaRPr lang="en-US" sz="2400" dirty="0" smtClean="0"/>
          </a:p>
          <a:p>
            <a:r>
              <a:rPr lang="en-US" sz="2400" dirty="0" smtClean="0"/>
              <a:t>They are not likely to use the entire set of capabilities of </a:t>
            </a:r>
            <a:r>
              <a:rPr lang="en-US" sz="2400" dirty="0" err="1" smtClean="0"/>
              <a:t>IMMoRTALS</a:t>
            </a:r>
            <a:r>
              <a:rPr lang="en-US" sz="2400" dirty="0" smtClean="0"/>
              <a:t> as a whole</a:t>
            </a:r>
          </a:p>
          <a:p>
            <a:endParaRPr lang="en-US" sz="2400" dirty="0"/>
          </a:p>
          <a:p>
            <a:r>
              <a:rPr lang="en-US" sz="2400" dirty="0" smtClean="0"/>
              <a:t>Their usability requirements may also be different</a:t>
            </a:r>
            <a:endParaRPr lang="en-US" sz="2400"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51</a:t>
            </a:fld>
            <a:endParaRPr lang="en-US"/>
          </a:p>
        </p:txBody>
      </p:sp>
    </p:spTree>
    <p:extLst>
      <p:ext uri="{BB962C8B-B14F-4D97-AF65-F5344CB8AC3E}">
        <p14:creationId xmlns:p14="http://schemas.microsoft.com/office/powerpoint/2010/main" val="21226721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552" y="230394"/>
            <a:ext cx="6749435" cy="682625"/>
          </a:xfrm>
        </p:spPr>
        <p:txBody>
          <a:bodyPr/>
          <a:lstStyle/>
          <a:p>
            <a:r>
              <a:rPr lang="en-US" dirty="0" smtClean="0"/>
              <a:t>Consider the ATAK/</a:t>
            </a:r>
            <a:r>
              <a:rPr lang="en-US" dirty="0" err="1"/>
              <a:t>T</a:t>
            </a:r>
            <a:r>
              <a:rPr lang="en-US" dirty="0" err="1" smtClean="0"/>
              <a:t>AKServer</a:t>
            </a:r>
            <a:r>
              <a:rPr lang="en-US" dirty="0" smtClean="0"/>
              <a:t> Maintainers</a:t>
            </a:r>
            <a:endParaRPr lang="en-US" dirty="0"/>
          </a:p>
        </p:txBody>
      </p:sp>
      <p:sp>
        <p:nvSpPr>
          <p:cNvPr id="3" name="Content Placeholder 2"/>
          <p:cNvSpPr>
            <a:spLocks noGrp="1"/>
          </p:cNvSpPr>
          <p:nvPr>
            <p:ph idx="1"/>
          </p:nvPr>
        </p:nvSpPr>
        <p:spPr>
          <a:xfrm>
            <a:off x="457200" y="1150495"/>
            <a:ext cx="8229600" cy="5014331"/>
          </a:xfrm>
        </p:spPr>
        <p:txBody>
          <a:bodyPr/>
          <a:lstStyle/>
          <a:p>
            <a:r>
              <a:rPr lang="en-US" dirty="0" smtClean="0"/>
              <a:t>Potential uses</a:t>
            </a:r>
          </a:p>
          <a:p>
            <a:pPr lvl="1"/>
            <a:r>
              <a:rPr lang="en-US" dirty="0" smtClean="0"/>
              <a:t>Help with building up the semantic model (by using annotations)</a:t>
            </a:r>
          </a:p>
          <a:p>
            <a:pPr lvl="1"/>
            <a:r>
              <a:rPr lang="en-US" dirty="0" smtClean="0"/>
              <a:t>Help with building up the dependency and resource usages (program analysis, automation)</a:t>
            </a:r>
          </a:p>
          <a:p>
            <a:pPr lvl="1"/>
            <a:r>
              <a:rPr lang="en-US" dirty="0" smtClean="0">
                <a:solidFill>
                  <a:srgbClr val="FF0000"/>
                </a:solidFill>
              </a:rPr>
              <a:t>GME – Fred to think more</a:t>
            </a:r>
          </a:p>
          <a:p>
            <a:pPr lvl="1"/>
            <a:r>
              <a:rPr lang="en-US" dirty="0" smtClean="0">
                <a:solidFill>
                  <a:srgbClr val="FF0000"/>
                </a:solidFill>
              </a:rPr>
              <a:t>Managing domain model  (Jacob)</a:t>
            </a:r>
            <a:endParaRPr lang="en-US" dirty="0"/>
          </a:p>
          <a:p>
            <a:r>
              <a:rPr lang="en-US" dirty="0" smtClean="0"/>
              <a:t>What are the issues that can hinder usability </a:t>
            </a:r>
          </a:p>
          <a:p>
            <a:pPr lvl="1"/>
            <a:r>
              <a:rPr lang="en-US" dirty="0" smtClean="0"/>
              <a:t>There is still a gap between what humans conceive in terms of the mission requirements and how it is represented in the system</a:t>
            </a:r>
          </a:p>
          <a:p>
            <a:pPr lvl="2"/>
            <a:r>
              <a:rPr lang="en-US" sz="1800" dirty="0" smtClean="0"/>
              <a:t>Is there an analog for environment changes </a:t>
            </a:r>
          </a:p>
          <a:p>
            <a:pPr lvl="1"/>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52</a:t>
            </a:fld>
            <a:endParaRPr lang="en-US"/>
          </a:p>
        </p:txBody>
      </p:sp>
      <p:sp>
        <p:nvSpPr>
          <p:cNvPr id="5" name="TextBox 4"/>
          <p:cNvSpPr txBox="1"/>
          <p:nvPr/>
        </p:nvSpPr>
        <p:spPr>
          <a:xfrm>
            <a:off x="6386052" y="3320369"/>
            <a:ext cx="1784555" cy="646331"/>
          </a:xfrm>
          <a:prstGeom prst="rect">
            <a:avLst/>
          </a:prstGeom>
          <a:solidFill>
            <a:schemeClr val="accent2"/>
          </a:solidFill>
        </p:spPr>
        <p:txBody>
          <a:bodyPr wrap="square" rtlCol="0">
            <a:spAutoFit/>
          </a:bodyPr>
          <a:lstStyle/>
          <a:p>
            <a:r>
              <a:rPr lang="en-US" dirty="0" smtClean="0"/>
              <a:t>To be finalized by Matt</a:t>
            </a:r>
            <a:endParaRPr lang="en-US" dirty="0"/>
          </a:p>
        </p:txBody>
      </p:sp>
    </p:spTree>
    <p:extLst>
      <p:ext uri="{BB962C8B-B14F-4D97-AF65-F5344CB8AC3E}">
        <p14:creationId xmlns:p14="http://schemas.microsoft.com/office/powerpoint/2010/main" val="10516151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Other </a:t>
            </a:r>
            <a:r>
              <a:rPr lang="en-US" dirty="0" smtClean="0"/>
              <a:t>Potential Users </a:t>
            </a:r>
            <a:endParaRPr lang="en-US" dirty="0"/>
          </a:p>
        </p:txBody>
      </p:sp>
      <p:sp>
        <p:nvSpPr>
          <p:cNvPr id="5" name="Content Placeholder 4"/>
          <p:cNvSpPr>
            <a:spLocks noGrp="1"/>
          </p:cNvSpPr>
          <p:nvPr>
            <p:ph idx="1"/>
          </p:nvPr>
        </p:nvSpPr>
        <p:spPr>
          <a:xfrm>
            <a:off x="427703" y="1207497"/>
            <a:ext cx="8182898" cy="5186375"/>
          </a:xfrm>
        </p:spPr>
        <p:txBody>
          <a:bodyPr>
            <a:normAutofit fontScale="70000" lnSpcReduction="20000"/>
          </a:bodyPr>
          <a:lstStyle/>
          <a:p>
            <a:r>
              <a:rPr lang="en-US" dirty="0" smtClean="0"/>
              <a:t>Program Managers</a:t>
            </a:r>
            <a:endParaRPr lang="en-US" dirty="0" smtClean="0"/>
          </a:p>
          <a:p>
            <a:pPr lvl="1"/>
            <a:r>
              <a:rPr lang="en-US" dirty="0" smtClean="0"/>
              <a:t>Help in planning development tasks, without the need for pesky developers</a:t>
            </a:r>
          </a:p>
          <a:p>
            <a:pPr lvl="1"/>
            <a:r>
              <a:rPr lang="en-US" dirty="0" smtClean="0"/>
              <a:t>Does not make use of the full DAS, especially components responsible for generating the variants, building and testing</a:t>
            </a:r>
          </a:p>
          <a:p>
            <a:r>
              <a:rPr lang="en-US" dirty="0" smtClean="0"/>
              <a:t>Developers</a:t>
            </a:r>
          </a:p>
          <a:p>
            <a:pPr lvl="1"/>
            <a:r>
              <a:rPr lang="en-US" dirty="0" smtClean="0"/>
              <a:t>Finding potential sources of needed functionality</a:t>
            </a:r>
          </a:p>
          <a:p>
            <a:pPr lvl="1"/>
            <a:r>
              <a:rPr lang="en-US" dirty="0" smtClean="0"/>
              <a:t>Illustrating cascading effects of changes</a:t>
            </a:r>
          </a:p>
          <a:p>
            <a:pPr lvl="1"/>
            <a:r>
              <a:rPr lang="en-US" dirty="0" smtClean="0"/>
              <a:t>They could potentially use the DAS as a whole but are likely to have their own build and test environment </a:t>
            </a:r>
          </a:p>
          <a:p>
            <a:r>
              <a:rPr lang="en-US" dirty="0" smtClean="0"/>
              <a:t>Deployment or Mission Managers / End Users (owners of mission requirements)</a:t>
            </a:r>
          </a:p>
          <a:p>
            <a:pPr lvl="1"/>
            <a:r>
              <a:rPr lang="en-US" dirty="0" smtClean="0"/>
              <a:t>Determine if current apps would work in a given scenario</a:t>
            </a:r>
          </a:p>
          <a:p>
            <a:pPr lvl="1"/>
            <a:r>
              <a:rPr lang="en-US" dirty="0" smtClean="0"/>
              <a:t>They also could use the entire DAS – but may not have enough technical background</a:t>
            </a:r>
          </a:p>
          <a:p>
            <a:pPr lvl="2"/>
            <a:endParaRPr lang="en-US" dirty="0" smtClean="0"/>
          </a:p>
          <a:p>
            <a:r>
              <a:rPr lang="en-US" dirty="0" smtClean="0"/>
              <a:t>Take </a:t>
            </a:r>
            <a:r>
              <a:rPr lang="en-US" dirty="0" err="1" smtClean="0"/>
              <a:t>aways</a:t>
            </a:r>
            <a:endParaRPr lang="en-US" dirty="0" smtClean="0"/>
          </a:p>
          <a:p>
            <a:pPr lvl="1"/>
            <a:r>
              <a:rPr lang="en-US" dirty="0" smtClean="0"/>
              <a:t>Analysis and visualization of the extracted knowledge seems most likely to be used</a:t>
            </a:r>
          </a:p>
          <a:p>
            <a:pPr lvl="1"/>
            <a:r>
              <a:rPr lang="en-US" dirty="0" smtClean="0"/>
              <a:t>Enhancing usability is all about understanding and bridging the impedance gap between what we have and what the intended user can use</a:t>
            </a:r>
          </a:p>
          <a:p>
            <a:pPr lvl="2"/>
            <a:endParaRPr lang="en-US" dirty="0" smtClean="0"/>
          </a:p>
        </p:txBody>
      </p:sp>
      <p:sp>
        <p:nvSpPr>
          <p:cNvPr id="2" name="Slide Number Placeholder 1"/>
          <p:cNvSpPr>
            <a:spLocks noGrp="1"/>
          </p:cNvSpPr>
          <p:nvPr>
            <p:ph type="sldNum" sz="quarter" idx="12"/>
          </p:nvPr>
        </p:nvSpPr>
        <p:spPr/>
        <p:txBody>
          <a:bodyPr/>
          <a:lstStyle/>
          <a:p>
            <a:fld id="{0840E6D7-221B-40B7-B50C-C3B5231B0D1A}" type="slidenum">
              <a:rPr lang="en-US" smtClean="0"/>
              <a:pPr/>
              <a:t>53</a:t>
            </a:fld>
            <a:endParaRPr lang="en-US"/>
          </a:p>
        </p:txBody>
      </p:sp>
    </p:spTree>
    <p:extLst>
      <p:ext uri="{BB962C8B-B14F-4D97-AF65-F5344CB8AC3E}">
        <p14:creationId xmlns:p14="http://schemas.microsoft.com/office/powerpoint/2010/main" val="66377557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Usability: A Concrete Idea</a:t>
            </a:r>
            <a:endParaRPr lang="en-US" dirty="0"/>
          </a:p>
        </p:txBody>
      </p:sp>
      <p:sp>
        <p:nvSpPr>
          <p:cNvPr id="3" name="Content Placeholder 2"/>
          <p:cNvSpPr>
            <a:spLocks noGrp="1"/>
          </p:cNvSpPr>
          <p:nvPr>
            <p:ph idx="1"/>
          </p:nvPr>
        </p:nvSpPr>
        <p:spPr>
          <a:xfrm>
            <a:off x="427704" y="1170491"/>
            <a:ext cx="8229600" cy="5156567"/>
          </a:xfrm>
        </p:spPr>
        <p:txBody>
          <a:bodyPr/>
          <a:lstStyle/>
          <a:p>
            <a:r>
              <a:rPr lang="en-US" sz="2400" dirty="0" smtClean="0"/>
              <a:t>GME provides a UI for describing the environment</a:t>
            </a:r>
          </a:p>
          <a:p>
            <a:pPr lvl="1"/>
            <a:r>
              <a:rPr lang="en-US" sz="2000" dirty="0" smtClean="0"/>
              <a:t>Mission Requirements</a:t>
            </a:r>
          </a:p>
          <a:p>
            <a:pPr lvl="1"/>
            <a:r>
              <a:rPr lang="en-US" sz="2000" dirty="0" smtClean="0"/>
              <a:t>Physical deployment aspects</a:t>
            </a:r>
          </a:p>
          <a:p>
            <a:r>
              <a:rPr lang="en-US" sz="2400" dirty="0" smtClean="0">
                <a:solidFill>
                  <a:srgbClr val="FF0000"/>
                </a:solidFill>
              </a:rPr>
              <a:t>Jacob?</a:t>
            </a:r>
          </a:p>
          <a:p>
            <a:r>
              <a:rPr lang="en-US" sz="2400" dirty="0" smtClean="0"/>
              <a:t>Potential for encoding constraints in model (i.e., to allow DSL to evaluate constraints that were not envisioned)</a:t>
            </a:r>
          </a:p>
          <a:p>
            <a:r>
              <a:rPr lang="en-US" sz="2400" dirty="0" smtClean="0"/>
              <a:t>Enrich the KR</a:t>
            </a:r>
          </a:p>
          <a:p>
            <a:pPr lvl="1"/>
            <a:r>
              <a:rPr lang="en-US" sz="2000" dirty="0" smtClean="0"/>
              <a:t>Facilitate more and more accurate semantic and resource specification and dependency knowledge in the KR  </a:t>
            </a:r>
            <a:endParaRPr lang="en-US" sz="2000" dirty="0"/>
          </a:p>
        </p:txBody>
      </p:sp>
      <p:sp>
        <p:nvSpPr>
          <p:cNvPr id="4" name="TextBox 3"/>
          <p:cNvSpPr txBox="1"/>
          <p:nvPr/>
        </p:nvSpPr>
        <p:spPr>
          <a:xfrm>
            <a:off x="3008671" y="3124517"/>
            <a:ext cx="2359742" cy="369332"/>
          </a:xfrm>
          <a:prstGeom prst="rect">
            <a:avLst/>
          </a:prstGeom>
          <a:solidFill>
            <a:schemeClr val="accent2"/>
          </a:solidFill>
        </p:spPr>
        <p:txBody>
          <a:bodyPr wrap="square" rtlCol="0">
            <a:spAutoFit/>
          </a:bodyPr>
          <a:lstStyle/>
          <a:p>
            <a:r>
              <a:rPr lang="en-US" dirty="0" smtClean="0"/>
              <a:t>Matt to finalize this</a:t>
            </a:r>
            <a:endParaRPr lang="en-US" dirty="0"/>
          </a:p>
        </p:txBody>
      </p:sp>
      <p:sp>
        <p:nvSpPr>
          <p:cNvPr id="5" name="Slide Number Placeholder 4"/>
          <p:cNvSpPr>
            <a:spLocks noGrp="1"/>
          </p:cNvSpPr>
          <p:nvPr>
            <p:ph type="sldNum" sz="quarter" idx="12"/>
          </p:nvPr>
        </p:nvSpPr>
        <p:spPr/>
        <p:txBody>
          <a:bodyPr/>
          <a:lstStyle/>
          <a:p>
            <a:fld id="{0840E6D7-221B-40B7-B50C-C3B5231B0D1A}" type="slidenum">
              <a:rPr lang="en-US" smtClean="0"/>
              <a:pPr/>
              <a:t>54</a:t>
            </a:fld>
            <a:endParaRPr lang="en-US"/>
          </a:p>
        </p:txBody>
      </p:sp>
    </p:spTree>
    <p:extLst>
      <p:ext uri="{BB962C8B-B14F-4D97-AF65-F5344CB8AC3E}">
        <p14:creationId xmlns:p14="http://schemas.microsoft.com/office/powerpoint/2010/main" val="368348217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Conclusion, Action Items</a:t>
            </a:r>
            <a:endParaRPr lang="en-US" dirty="0"/>
          </a:p>
        </p:txBody>
      </p:sp>
      <p:sp>
        <p:nvSpPr>
          <p:cNvPr id="6" name="Subtitle 5"/>
          <p:cNvSpPr>
            <a:spLocks noGrp="1"/>
          </p:cNvSpPr>
          <p:nvPr>
            <p:ph type="subTitle" idx="1"/>
          </p:nvPr>
        </p:nvSpPr>
        <p:spPr/>
        <p:txBody>
          <a:bodyPr/>
          <a:lstStyle/>
          <a:p>
            <a:endParaRPr lang="en-US" dirty="0"/>
          </a:p>
        </p:txBody>
      </p:sp>
      <p:sp>
        <p:nvSpPr>
          <p:cNvPr id="4" name="Slide Number Placeholder 3"/>
          <p:cNvSpPr>
            <a:spLocks noGrp="1"/>
          </p:cNvSpPr>
          <p:nvPr>
            <p:ph type="sldNum" sz="quarter" idx="12"/>
          </p:nvPr>
        </p:nvSpPr>
        <p:spPr/>
        <p:txBody>
          <a:bodyPr/>
          <a:lstStyle/>
          <a:p>
            <a:fld id="{0840E6D7-221B-40B7-B50C-C3B5231B0D1A}" type="slidenum">
              <a:rPr lang="en-US" smtClean="0"/>
              <a:pPr/>
              <a:t>55</a:t>
            </a:fld>
            <a:endParaRPr lang="en-US"/>
          </a:p>
        </p:txBody>
      </p:sp>
    </p:spTree>
    <p:extLst>
      <p:ext uri="{BB962C8B-B14F-4D97-AF65-F5344CB8AC3E}">
        <p14:creationId xmlns:p14="http://schemas.microsoft.com/office/powerpoint/2010/main" val="172204959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a:t>
            </a:r>
            <a:endParaRPr lang="en-US" dirty="0"/>
          </a:p>
        </p:txBody>
      </p:sp>
      <p:sp>
        <p:nvSpPr>
          <p:cNvPr id="3" name="Content Placeholder 2"/>
          <p:cNvSpPr>
            <a:spLocks noGrp="1"/>
          </p:cNvSpPr>
          <p:nvPr>
            <p:ph idx="1"/>
          </p:nvPr>
        </p:nvSpPr>
        <p:spPr>
          <a:xfrm>
            <a:off x="589935" y="1191421"/>
            <a:ext cx="8229600" cy="4525963"/>
          </a:xfrm>
        </p:spPr>
        <p:txBody>
          <a:bodyPr/>
          <a:lstStyle/>
          <a:p>
            <a:r>
              <a:rPr lang="en-US" dirty="0" smtClean="0"/>
              <a:t>Good progress and momentum in the 1</a:t>
            </a:r>
            <a:r>
              <a:rPr lang="en-US" baseline="30000" dirty="0" smtClean="0"/>
              <a:t>st</a:t>
            </a:r>
            <a:r>
              <a:rPr lang="en-US" dirty="0" smtClean="0"/>
              <a:t> year </a:t>
            </a:r>
          </a:p>
          <a:p>
            <a:r>
              <a:rPr lang="en-US" dirty="0" smtClean="0"/>
              <a:t>Lots of interesting challenges and possibilities</a:t>
            </a:r>
          </a:p>
          <a:p>
            <a:pPr lvl="1"/>
            <a:r>
              <a:rPr lang="en-US" dirty="0" smtClean="0"/>
              <a:t>Related ideas for future R&amp;D that are not closely aligned with </a:t>
            </a:r>
            <a:r>
              <a:rPr lang="en-US" dirty="0" err="1" smtClean="0"/>
              <a:t>IMMoRTALS</a:t>
            </a:r>
            <a:r>
              <a:rPr lang="en-US" dirty="0" smtClean="0"/>
              <a:t> or BRASS</a:t>
            </a:r>
          </a:p>
          <a:p>
            <a:r>
              <a:rPr lang="en-US" dirty="0" smtClean="0"/>
              <a:t>Team has demonstrated flexibility and </a:t>
            </a:r>
            <a:r>
              <a:rPr lang="en-US" dirty="0" err="1" smtClean="0"/>
              <a:t>adaptivity</a:t>
            </a:r>
            <a:r>
              <a:rPr lang="en-US" dirty="0" smtClean="0"/>
              <a:t> (faculty moves, etc.)</a:t>
            </a:r>
            <a:endParaRPr lang="en-US" dirty="0"/>
          </a:p>
          <a:p>
            <a:pPr lvl="1"/>
            <a:r>
              <a:rPr lang="en-US" dirty="0" smtClean="0"/>
              <a:t>Great support from DARPA and AFRL</a:t>
            </a:r>
            <a:endParaRPr lang="en-US" dirty="0"/>
          </a:p>
          <a:p>
            <a:r>
              <a:rPr lang="en-US" dirty="0" smtClean="0"/>
              <a:t>Looking forward to the platform workshop and Phase 2</a:t>
            </a:r>
          </a:p>
          <a:p>
            <a:pPr lvl="1"/>
            <a:endParaRPr lang="en-US" dirty="0"/>
          </a:p>
          <a:p>
            <a:r>
              <a:rPr lang="en-US" dirty="0" smtClean="0"/>
              <a:t>Comments, guidance?</a:t>
            </a:r>
          </a:p>
        </p:txBody>
      </p:sp>
      <p:sp>
        <p:nvSpPr>
          <p:cNvPr id="4" name="Slide Number Placeholder 3"/>
          <p:cNvSpPr>
            <a:spLocks noGrp="1"/>
          </p:cNvSpPr>
          <p:nvPr>
            <p:ph type="sldNum" sz="quarter" idx="12"/>
          </p:nvPr>
        </p:nvSpPr>
        <p:spPr/>
        <p:txBody>
          <a:bodyPr/>
          <a:lstStyle/>
          <a:p>
            <a:fld id="{0840E6D7-221B-40B7-B50C-C3B5231B0D1A}" type="slidenum">
              <a:rPr lang="en-US" smtClean="0"/>
              <a:pPr/>
              <a:t>56</a:t>
            </a:fld>
            <a:endParaRPr lang="en-US"/>
          </a:p>
        </p:txBody>
      </p:sp>
    </p:spTree>
    <p:extLst>
      <p:ext uri="{BB962C8B-B14F-4D97-AF65-F5344CB8AC3E}">
        <p14:creationId xmlns:p14="http://schemas.microsoft.com/office/powerpoint/2010/main" val="13141587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bwMode="auto">
          <a:xfrm>
            <a:off x="1" y="5929813"/>
            <a:ext cx="9144000" cy="904973"/>
          </a:xfrm>
          <a:prstGeom prst="rect">
            <a:avLst/>
          </a:prstGeom>
          <a:solidFill>
            <a:schemeClr val="bg1"/>
          </a:solidFill>
          <a:ln w="317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2" name="Donut 11"/>
          <p:cNvSpPr/>
          <p:nvPr/>
        </p:nvSpPr>
        <p:spPr bwMode="auto">
          <a:xfrm>
            <a:off x="1676401" y="1127001"/>
            <a:ext cx="5050250" cy="4523522"/>
          </a:xfrm>
          <a:prstGeom prst="donut">
            <a:avLst/>
          </a:prstGeom>
          <a:ln>
            <a:solidFill>
              <a:schemeClr val="bg1">
                <a:lumMod val="75000"/>
              </a:schemeClr>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5" name="Rounded Rectangle 4"/>
          <p:cNvSpPr/>
          <p:nvPr/>
        </p:nvSpPr>
        <p:spPr bwMode="auto">
          <a:xfrm>
            <a:off x="1049229" y="1078689"/>
            <a:ext cx="2121876" cy="117230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0" tIns="0" rIns="0" bIns="0" numCol="1" rtlCol="0" anchor="ctr" anchorCtr="0" compatLnSpc="1">
            <a:prstTxWarp prst="textNoShape">
              <a:avLst/>
            </a:prstTxWarp>
          </a:bodyPr>
          <a:lstStyle/>
          <a:p>
            <a:pPr>
              <a:spcBef>
                <a:spcPts val="300"/>
              </a:spcBef>
              <a:buFontTx/>
              <a:buNone/>
            </a:pPr>
            <a:r>
              <a:rPr lang="en-US" sz="1600" b="1" dirty="0" smtClean="0">
                <a:ea typeface="ＭＳ Ｐゴシック" pitchFamily="1" charset="-128"/>
              </a:rPr>
              <a:t>Mission</a:t>
            </a:r>
          </a:p>
          <a:p>
            <a:pPr>
              <a:spcBef>
                <a:spcPts val="300"/>
              </a:spcBef>
              <a:buFont typeface="Arial" pitchFamily="34" charset="0"/>
              <a:buChar char="•"/>
            </a:pPr>
            <a:r>
              <a:rPr lang="en-US" sz="1600" b="1" dirty="0" smtClean="0">
                <a:ea typeface="ＭＳ Ｐゴシック" pitchFamily="1" charset="-128"/>
              </a:rPr>
              <a:t> </a:t>
            </a:r>
            <a:r>
              <a:rPr lang="en-US" sz="1600" dirty="0" smtClean="0">
                <a:solidFill>
                  <a:schemeClr val="tx1"/>
                </a:solidFill>
                <a:ea typeface="ＭＳ Ｐゴシック" pitchFamily="1" charset="-128"/>
              </a:rPr>
              <a:t>ISR</a:t>
            </a:r>
          </a:p>
          <a:p>
            <a:pPr>
              <a:spcBef>
                <a:spcPts val="300"/>
              </a:spcBef>
              <a:buFont typeface="Arial" pitchFamily="34" charset="0"/>
              <a:buChar char="•"/>
            </a:pPr>
            <a:r>
              <a:rPr lang="en-US" sz="1600" dirty="0" smtClean="0">
                <a:solidFill>
                  <a:schemeClr val="tx1"/>
                </a:solidFill>
                <a:ea typeface="ＭＳ Ｐゴシック" pitchFamily="1" charset="-128"/>
              </a:rPr>
              <a:t> Search and Rescue</a:t>
            </a:r>
          </a:p>
          <a:p>
            <a:pPr>
              <a:spcBef>
                <a:spcPts val="300"/>
              </a:spcBef>
              <a:buFont typeface="Arial" pitchFamily="34" charset="0"/>
              <a:buChar char="•"/>
            </a:pPr>
            <a:r>
              <a:rPr lang="en-US" sz="1600" dirty="0" smtClean="0">
                <a:ea typeface="ＭＳ Ｐゴシック" pitchFamily="1" charset="-128"/>
              </a:rPr>
              <a:t> Supply</a:t>
            </a:r>
          </a:p>
        </p:txBody>
      </p:sp>
      <p:sp>
        <p:nvSpPr>
          <p:cNvPr id="6" name="Rounded Rectangle 5"/>
          <p:cNvSpPr/>
          <p:nvPr/>
        </p:nvSpPr>
        <p:spPr bwMode="auto">
          <a:xfrm>
            <a:off x="3046023" y="2843551"/>
            <a:ext cx="2488442" cy="996465"/>
          </a:xfrm>
          <a:prstGeom prst="roundRect">
            <a:avLst/>
          </a:prstGeom>
          <a:ln w="57150">
            <a:solidFill>
              <a:srgbClr val="FF0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0" tIns="0" rIns="0" bIns="0" numCol="1" rtlCol="0" anchor="ctr" anchorCtr="0" compatLnSpc="1">
            <a:prstTxWarp prst="textNoShape">
              <a:avLst/>
            </a:prstTxWarp>
          </a:bodyPr>
          <a:lstStyle/>
          <a:p>
            <a:pPr marL="0" marR="0" indent="0" defTabSz="914400" rtl="0" eaLnBrk="1" fontAlgn="base" latinLnBrk="0" hangingPunct="1">
              <a:lnSpc>
                <a:spcPct val="100000"/>
              </a:lnSpc>
              <a:spcBef>
                <a:spcPts val="600"/>
              </a:spcBef>
              <a:spcAft>
                <a:spcPct val="0"/>
              </a:spcAft>
              <a:buClrTx/>
              <a:buSzTx/>
              <a:buFontTx/>
              <a:buNone/>
              <a:tabLst/>
            </a:pPr>
            <a:r>
              <a:rPr kumimoji="0" lang="en-US" sz="1600" b="1" i="0" u="none" strike="noStrike" cap="none" normalizeH="0" baseline="0" dirty="0" smtClean="0">
                <a:ln>
                  <a:noFill/>
                </a:ln>
                <a:solidFill>
                  <a:schemeClr val="tx1"/>
                </a:solidFill>
                <a:effectLst/>
                <a:ea typeface="ＭＳ Ｐゴシック" pitchFamily="1" charset="-128"/>
              </a:rPr>
              <a:t>Location</a:t>
            </a:r>
          </a:p>
          <a:p>
            <a:pPr marL="0" marR="0" indent="0" defTabSz="914400" rtl="0" eaLnBrk="1" fontAlgn="base" latinLnBrk="0" hangingPunct="1">
              <a:lnSpc>
                <a:spcPct val="100000"/>
              </a:lnSpc>
              <a:spcBef>
                <a:spcPts val="0"/>
              </a:spcBef>
              <a:spcAft>
                <a:spcPct val="0"/>
              </a:spcAft>
              <a:buClrTx/>
              <a:buSzTx/>
              <a:buFont typeface="Arial" pitchFamily="34" charset="0"/>
              <a:buChar char="•"/>
              <a:tabLst/>
            </a:pPr>
            <a:r>
              <a:rPr lang="en-US" sz="1600" dirty="0" smtClean="0">
                <a:ea typeface="ＭＳ Ｐゴシック" pitchFamily="1" charset="-128"/>
              </a:rPr>
              <a:t> Geo coordinates</a:t>
            </a:r>
          </a:p>
          <a:p>
            <a:pPr marL="0" marR="0" indent="0" defTabSz="914400" rtl="0" eaLnBrk="1" fontAlgn="base" latinLnBrk="0" hangingPunct="1">
              <a:lnSpc>
                <a:spcPct val="100000"/>
              </a:lnSpc>
              <a:spcBef>
                <a:spcPts val="0"/>
              </a:spcBef>
              <a:spcAft>
                <a:spcPct val="0"/>
              </a:spcAft>
              <a:buClrTx/>
              <a:buSzTx/>
              <a:buFont typeface="Arial" pitchFamily="34" charset="0"/>
              <a:buChar char="•"/>
              <a:tabLst/>
            </a:pPr>
            <a:r>
              <a:rPr kumimoji="0" lang="en-US" sz="1600" i="0" u="none" strike="noStrike" cap="none" normalizeH="0" baseline="0" dirty="0" smtClean="0">
                <a:ln>
                  <a:noFill/>
                </a:ln>
                <a:solidFill>
                  <a:schemeClr val="tx1"/>
                </a:solidFill>
                <a:effectLst/>
                <a:ea typeface="ＭＳ Ｐゴシック" pitchFamily="1" charset="-128"/>
              </a:rPr>
              <a:t> Terrain/buildings (images)</a:t>
            </a:r>
          </a:p>
        </p:txBody>
      </p:sp>
      <p:sp>
        <p:nvSpPr>
          <p:cNvPr id="7" name="Rounded Rectangle 6"/>
          <p:cNvSpPr/>
          <p:nvPr/>
        </p:nvSpPr>
        <p:spPr bwMode="auto">
          <a:xfrm>
            <a:off x="6055511" y="2714465"/>
            <a:ext cx="2274275" cy="1148862"/>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0" tIns="0" rIns="0" bIns="0" numCol="1" rtlCol="0" anchor="ctr" anchorCtr="0" compatLnSpc="1">
            <a:prstTxWarp prst="textNoShape">
              <a:avLst/>
            </a:prstTxWarp>
          </a:bodyPr>
          <a:lstStyle/>
          <a:p>
            <a:pPr marL="0" marR="0" indent="0" defTabSz="914400" rtl="0" eaLnBrk="1" fontAlgn="base" latinLnBrk="0" hangingPunct="1">
              <a:lnSpc>
                <a:spcPct val="100000"/>
              </a:lnSpc>
              <a:spcBef>
                <a:spcPts val="300"/>
              </a:spcBef>
              <a:spcAft>
                <a:spcPct val="0"/>
              </a:spcAft>
              <a:buClrTx/>
              <a:buSzTx/>
              <a:buFontTx/>
              <a:buNone/>
              <a:tabLst/>
            </a:pPr>
            <a:r>
              <a:rPr kumimoji="0" lang="en-US" sz="1600" b="1" i="0" u="none" strike="noStrike" cap="none" normalizeH="0" baseline="0" dirty="0" smtClean="0">
                <a:ln>
                  <a:noFill/>
                </a:ln>
                <a:solidFill>
                  <a:schemeClr val="tx1"/>
                </a:solidFill>
                <a:effectLst/>
                <a:ea typeface="ＭＳ Ｐゴシック" pitchFamily="1" charset="-128"/>
              </a:rPr>
              <a:t>Surrounding</a:t>
            </a:r>
          </a:p>
          <a:p>
            <a:pPr marL="0" marR="0" indent="0" defTabSz="914400" rtl="0" eaLnBrk="1" fontAlgn="base" latinLnBrk="0" hangingPunct="1">
              <a:lnSpc>
                <a:spcPct val="100000"/>
              </a:lnSpc>
              <a:spcBef>
                <a:spcPts val="300"/>
              </a:spcBef>
              <a:spcAft>
                <a:spcPct val="0"/>
              </a:spcAft>
              <a:buClrTx/>
              <a:buSzTx/>
              <a:buFont typeface="Arial" pitchFamily="34" charset="0"/>
              <a:buChar char="•"/>
              <a:tabLst/>
            </a:pPr>
            <a:r>
              <a:rPr kumimoji="0" lang="en-US" sz="1600" i="0" u="none" strike="noStrike" cap="none" normalizeH="0" baseline="0" dirty="0" smtClean="0">
                <a:ln>
                  <a:noFill/>
                </a:ln>
                <a:solidFill>
                  <a:schemeClr val="tx1"/>
                </a:solidFill>
                <a:effectLst/>
                <a:ea typeface="ＭＳ Ｐゴシック" pitchFamily="1" charset="-128"/>
              </a:rPr>
              <a:t> No</a:t>
            </a:r>
            <a:r>
              <a:rPr kumimoji="0" lang="en-US" sz="1600" i="0" u="none" strike="noStrike" cap="none" normalizeH="0" dirty="0" smtClean="0">
                <a:ln>
                  <a:noFill/>
                </a:ln>
                <a:solidFill>
                  <a:schemeClr val="tx1"/>
                </a:solidFill>
                <a:effectLst/>
                <a:ea typeface="ＭＳ Ｐゴシック" pitchFamily="1" charset="-128"/>
              </a:rPr>
              <a:t> contact, taking fire</a:t>
            </a:r>
          </a:p>
          <a:p>
            <a:pPr>
              <a:spcBef>
                <a:spcPts val="300"/>
              </a:spcBef>
              <a:buFont typeface="Arial" pitchFamily="34" charset="0"/>
              <a:buChar char="•"/>
            </a:pPr>
            <a:r>
              <a:rPr lang="en-US" sz="1600" dirty="0" smtClean="0">
                <a:ea typeface="ＭＳ Ｐゴシック" pitchFamily="1" charset="-128"/>
              </a:rPr>
              <a:t> Red/blue forces</a:t>
            </a:r>
          </a:p>
          <a:p>
            <a:pPr>
              <a:spcBef>
                <a:spcPts val="300"/>
              </a:spcBef>
              <a:buFont typeface="Arial" pitchFamily="34" charset="0"/>
              <a:buChar char="•"/>
            </a:pPr>
            <a:r>
              <a:rPr kumimoji="0" lang="en-US" sz="1600" i="0" u="none" strike="noStrike" cap="none" normalizeH="0" baseline="0" dirty="0">
                <a:ln>
                  <a:noFill/>
                </a:ln>
                <a:solidFill>
                  <a:schemeClr val="tx1"/>
                </a:solidFill>
                <a:effectLst/>
                <a:ea typeface="ＭＳ Ｐゴシック" pitchFamily="1" charset="-128"/>
              </a:rPr>
              <a:t> </a:t>
            </a:r>
            <a:r>
              <a:rPr lang="en-US" sz="1600" dirty="0" smtClean="0">
                <a:solidFill>
                  <a:schemeClr val="tx1"/>
                </a:solidFill>
                <a:ea typeface="ＭＳ Ｐゴシック" pitchFamily="1" charset="-128"/>
              </a:rPr>
              <a:t>Risk Estimated Distance</a:t>
            </a:r>
            <a:endParaRPr kumimoji="0" lang="en-US" sz="1600" i="0" u="none" strike="noStrike" cap="none" normalizeH="0" baseline="0" dirty="0" smtClean="0">
              <a:ln>
                <a:noFill/>
              </a:ln>
              <a:solidFill>
                <a:schemeClr val="tx1"/>
              </a:solidFill>
              <a:effectLst/>
              <a:ea typeface="ＭＳ Ｐゴシック" pitchFamily="1" charset="-128"/>
            </a:endParaRPr>
          </a:p>
        </p:txBody>
      </p:sp>
      <p:sp>
        <p:nvSpPr>
          <p:cNvPr id="8" name="Rounded Rectangle 7"/>
          <p:cNvSpPr/>
          <p:nvPr/>
        </p:nvSpPr>
        <p:spPr bwMode="auto">
          <a:xfrm>
            <a:off x="5076088" y="4700953"/>
            <a:ext cx="2286004" cy="1101973"/>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0" tIns="0" rIns="0" bIns="0" numCol="1" rtlCol="0" anchor="ctr" anchorCtr="0" compatLnSpc="1">
            <a:prstTxWarp prst="textNoShape">
              <a:avLst/>
            </a:prstTxWarp>
          </a:bodyPr>
          <a:lstStyle/>
          <a:p>
            <a:pPr marL="0" marR="0" indent="0" defTabSz="914400" rtl="0" eaLnBrk="1" fontAlgn="base" latinLnBrk="0" hangingPunct="1">
              <a:lnSpc>
                <a:spcPct val="100000"/>
              </a:lnSpc>
              <a:spcBef>
                <a:spcPts val="300"/>
              </a:spcBef>
              <a:spcAft>
                <a:spcPct val="0"/>
              </a:spcAft>
              <a:buClrTx/>
              <a:buSzTx/>
              <a:buFontTx/>
              <a:buNone/>
              <a:tabLst/>
            </a:pPr>
            <a:r>
              <a:rPr kumimoji="0" lang="en-US" sz="1600" b="1" i="0" u="none" strike="noStrike" cap="none" normalizeH="0" baseline="0" dirty="0" smtClean="0">
                <a:ln>
                  <a:noFill/>
                </a:ln>
                <a:solidFill>
                  <a:schemeClr val="tx1"/>
                </a:solidFill>
                <a:effectLst/>
                <a:ea typeface="ＭＳ Ｐゴシック" pitchFamily="1" charset="-128"/>
              </a:rPr>
              <a:t>Movement</a:t>
            </a:r>
          </a:p>
          <a:p>
            <a:pPr marL="0" marR="0" indent="0" defTabSz="914400" rtl="0" eaLnBrk="1" fontAlgn="base" latinLnBrk="0" hangingPunct="1">
              <a:lnSpc>
                <a:spcPct val="100000"/>
              </a:lnSpc>
              <a:spcBef>
                <a:spcPts val="300"/>
              </a:spcBef>
              <a:spcAft>
                <a:spcPct val="0"/>
              </a:spcAft>
              <a:buClrTx/>
              <a:buSzTx/>
              <a:buFont typeface="Arial" pitchFamily="34" charset="0"/>
              <a:buChar char="•"/>
              <a:tabLst/>
            </a:pPr>
            <a:r>
              <a:rPr kumimoji="0" lang="en-US" sz="1600" i="0" u="none" strike="noStrike" cap="none" normalizeH="0" dirty="0" smtClean="0">
                <a:ln>
                  <a:noFill/>
                </a:ln>
                <a:solidFill>
                  <a:schemeClr val="tx1"/>
                </a:solidFill>
                <a:effectLst/>
                <a:ea typeface="ＭＳ Ｐゴシック" pitchFamily="1" charset="-128"/>
              </a:rPr>
              <a:t> Tracks</a:t>
            </a:r>
          </a:p>
          <a:p>
            <a:pPr marL="0" marR="0" indent="0" defTabSz="914400" rtl="0" eaLnBrk="1" fontAlgn="base" latinLnBrk="0" hangingPunct="1">
              <a:lnSpc>
                <a:spcPct val="100000"/>
              </a:lnSpc>
              <a:spcBef>
                <a:spcPts val="300"/>
              </a:spcBef>
              <a:spcAft>
                <a:spcPct val="0"/>
              </a:spcAft>
              <a:buClrTx/>
              <a:buSzTx/>
              <a:buFont typeface="Arial" pitchFamily="34" charset="0"/>
              <a:buChar char="•"/>
              <a:tabLst/>
            </a:pPr>
            <a:r>
              <a:rPr lang="en-US" sz="1600" baseline="0" dirty="0" smtClean="0">
                <a:ea typeface="ＭＳ Ｐゴシック" pitchFamily="1" charset="-128"/>
              </a:rPr>
              <a:t> </a:t>
            </a:r>
            <a:r>
              <a:rPr lang="en-US" sz="1600" baseline="0" dirty="0" smtClean="0">
                <a:solidFill>
                  <a:schemeClr val="tx1"/>
                </a:solidFill>
                <a:ea typeface="ＭＳ Ｐゴシック" pitchFamily="1" charset="-128"/>
              </a:rPr>
              <a:t>Planned/observed </a:t>
            </a:r>
            <a:r>
              <a:rPr lang="en-US" sz="1600" dirty="0">
                <a:solidFill>
                  <a:schemeClr val="tx1"/>
                </a:solidFill>
                <a:ea typeface="ＭＳ Ｐゴシック" pitchFamily="1" charset="-128"/>
              </a:rPr>
              <a:t>r</a:t>
            </a:r>
            <a:r>
              <a:rPr lang="en-US" sz="1600" baseline="0" dirty="0" smtClean="0">
                <a:solidFill>
                  <a:schemeClr val="tx1"/>
                </a:solidFill>
                <a:ea typeface="ＭＳ Ｐゴシック" pitchFamily="1" charset="-128"/>
              </a:rPr>
              <a:t>outes</a:t>
            </a:r>
          </a:p>
          <a:p>
            <a:pPr>
              <a:spcBef>
                <a:spcPts val="300"/>
              </a:spcBef>
              <a:buFont typeface="Arial" pitchFamily="34" charset="0"/>
              <a:buChar char="•"/>
            </a:pPr>
            <a:r>
              <a:rPr lang="en-US" sz="1600" dirty="0" smtClean="0">
                <a:ea typeface="ＭＳ Ｐゴシック" pitchFamily="1" charset="-128"/>
              </a:rPr>
              <a:t> Velocity</a:t>
            </a:r>
            <a:endParaRPr kumimoji="0" lang="en-US" sz="1600" i="0" u="none" strike="noStrike" cap="none" normalizeH="0" baseline="0" dirty="0" smtClean="0">
              <a:ln>
                <a:noFill/>
              </a:ln>
              <a:solidFill>
                <a:schemeClr val="tx1"/>
              </a:solidFill>
              <a:effectLst/>
              <a:ea typeface="ＭＳ Ｐゴシック" pitchFamily="1" charset="-128"/>
            </a:endParaRPr>
          </a:p>
        </p:txBody>
      </p:sp>
      <p:sp>
        <p:nvSpPr>
          <p:cNvPr id="9" name="Rounded Rectangle 8"/>
          <p:cNvSpPr/>
          <p:nvPr/>
        </p:nvSpPr>
        <p:spPr bwMode="auto">
          <a:xfrm>
            <a:off x="1464678" y="4745535"/>
            <a:ext cx="2028092" cy="103163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0" tIns="0" rIns="0" bIns="0" numCol="1" rtlCol="0" anchor="ctr" anchorCtr="0" compatLnSpc="1">
            <a:prstTxWarp prst="textNoShape">
              <a:avLst/>
            </a:prstTxWarp>
          </a:bodyPr>
          <a:lstStyle/>
          <a:p>
            <a:pPr marL="0" marR="0" indent="0" defTabSz="914400" rtl="0" eaLnBrk="1" fontAlgn="base" latinLnBrk="0" hangingPunct="1">
              <a:lnSpc>
                <a:spcPct val="100000"/>
              </a:lnSpc>
              <a:spcBef>
                <a:spcPts val="300"/>
              </a:spcBef>
              <a:spcAft>
                <a:spcPct val="0"/>
              </a:spcAft>
              <a:buClrTx/>
              <a:buSzTx/>
              <a:buFontTx/>
              <a:buNone/>
              <a:tabLst/>
            </a:pPr>
            <a:r>
              <a:rPr kumimoji="0" lang="en-US" sz="1600" b="1" i="0" u="none" strike="noStrike" cap="none" normalizeH="0" baseline="0" dirty="0" smtClean="0">
                <a:ln>
                  <a:noFill/>
                </a:ln>
                <a:solidFill>
                  <a:schemeClr val="tx1"/>
                </a:solidFill>
                <a:effectLst/>
                <a:ea typeface="ＭＳ Ｐゴシック" pitchFamily="1" charset="-128"/>
              </a:rPr>
              <a:t>Equipment</a:t>
            </a:r>
          </a:p>
          <a:p>
            <a:pPr marL="0" marR="0" indent="0" defTabSz="914400" rtl="0" eaLnBrk="1" fontAlgn="base" latinLnBrk="0" hangingPunct="1">
              <a:lnSpc>
                <a:spcPct val="100000"/>
              </a:lnSpc>
              <a:spcBef>
                <a:spcPts val="300"/>
              </a:spcBef>
              <a:spcAft>
                <a:spcPct val="0"/>
              </a:spcAft>
              <a:buClrTx/>
              <a:buSzTx/>
              <a:buFont typeface="Arial" pitchFamily="34" charset="0"/>
              <a:buChar char="•"/>
              <a:tabLst/>
            </a:pPr>
            <a:r>
              <a:rPr lang="en-US" sz="1600" dirty="0" smtClean="0">
                <a:ea typeface="ＭＳ Ｐゴシック" pitchFamily="1" charset="-128"/>
              </a:rPr>
              <a:t> Battery &amp; load</a:t>
            </a:r>
          </a:p>
          <a:p>
            <a:pPr marL="0" marR="0" indent="0" defTabSz="914400" rtl="0" eaLnBrk="1" fontAlgn="base" latinLnBrk="0" hangingPunct="1">
              <a:lnSpc>
                <a:spcPct val="100000"/>
              </a:lnSpc>
              <a:spcBef>
                <a:spcPts val="300"/>
              </a:spcBef>
              <a:spcAft>
                <a:spcPct val="0"/>
              </a:spcAft>
              <a:buClrTx/>
              <a:buSzTx/>
              <a:buFont typeface="Arial" pitchFamily="34" charset="0"/>
              <a:buChar char="•"/>
              <a:tabLst/>
            </a:pPr>
            <a:r>
              <a:rPr kumimoji="0" lang="en-US" sz="1600" i="0" u="none" strike="noStrike" cap="none" normalizeH="0" baseline="0" dirty="0" smtClean="0">
                <a:ln>
                  <a:noFill/>
                </a:ln>
                <a:solidFill>
                  <a:schemeClr val="tx1"/>
                </a:solidFill>
                <a:effectLst/>
                <a:ea typeface="ＭＳ Ｐゴシック" pitchFamily="1" charset="-128"/>
              </a:rPr>
              <a:t> Fuel </a:t>
            </a:r>
          </a:p>
          <a:p>
            <a:pPr marL="0" marR="0" indent="0" defTabSz="914400" rtl="0" eaLnBrk="1" fontAlgn="base" latinLnBrk="0" hangingPunct="1">
              <a:lnSpc>
                <a:spcPct val="100000"/>
              </a:lnSpc>
              <a:spcBef>
                <a:spcPts val="300"/>
              </a:spcBef>
              <a:spcAft>
                <a:spcPct val="0"/>
              </a:spcAft>
              <a:buClrTx/>
              <a:buSzTx/>
              <a:buFont typeface="Arial" pitchFamily="34" charset="0"/>
              <a:buChar char="•"/>
              <a:tabLst/>
            </a:pPr>
            <a:r>
              <a:rPr lang="en-US" sz="1600" dirty="0">
                <a:solidFill>
                  <a:schemeClr val="tx1"/>
                </a:solidFill>
                <a:ea typeface="ＭＳ Ｐゴシック" pitchFamily="1" charset="-128"/>
              </a:rPr>
              <a:t> </a:t>
            </a:r>
            <a:r>
              <a:rPr lang="en-US" sz="1600" dirty="0" smtClean="0">
                <a:solidFill>
                  <a:schemeClr val="tx1"/>
                </a:solidFill>
                <a:ea typeface="ＭＳ Ｐゴシック" pitchFamily="1" charset="-128"/>
              </a:rPr>
              <a:t>A</a:t>
            </a:r>
            <a:r>
              <a:rPr kumimoji="0" lang="en-US" sz="1600" i="0" u="none" strike="noStrike" cap="none" normalizeH="0" baseline="0" dirty="0" smtClean="0">
                <a:ln>
                  <a:noFill/>
                </a:ln>
                <a:solidFill>
                  <a:schemeClr val="tx1"/>
                </a:solidFill>
                <a:effectLst/>
                <a:ea typeface="ＭＳ Ｐゴシック" pitchFamily="1" charset="-128"/>
              </a:rPr>
              <a:t>mmunition</a:t>
            </a:r>
          </a:p>
        </p:txBody>
      </p:sp>
      <p:sp>
        <p:nvSpPr>
          <p:cNvPr id="10" name="Rounded Rectangle 9"/>
          <p:cNvSpPr/>
          <p:nvPr/>
        </p:nvSpPr>
        <p:spPr bwMode="auto">
          <a:xfrm>
            <a:off x="393264" y="2753103"/>
            <a:ext cx="2438399" cy="1301263"/>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0" tIns="0" rIns="0" bIns="0" numCol="1" rtlCol="0" anchor="ctr" anchorCtr="0" compatLnSpc="1">
            <a:prstTxWarp prst="textNoShape">
              <a:avLst/>
            </a:prstTxWarp>
          </a:bodyPr>
          <a:lstStyle/>
          <a:p>
            <a:pPr marL="0" marR="0" indent="0" defTabSz="914400" rtl="0" eaLnBrk="1" fontAlgn="base" latinLnBrk="0" hangingPunct="1">
              <a:lnSpc>
                <a:spcPct val="100000"/>
              </a:lnSpc>
              <a:spcBef>
                <a:spcPts val="0"/>
              </a:spcBef>
              <a:spcAft>
                <a:spcPct val="0"/>
              </a:spcAft>
              <a:buClrTx/>
              <a:buSzTx/>
              <a:buFontTx/>
              <a:buNone/>
              <a:tabLst/>
            </a:pPr>
            <a:r>
              <a:rPr kumimoji="0" lang="en-US" sz="1600" b="1" i="0" u="none" strike="noStrike" cap="none" normalizeH="0" baseline="0" dirty="0" smtClean="0">
                <a:ln>
                  <a:noFill/>
                </a:ln>
                <a:solidFill>
                  <a:schemeClr val="tx1"/>
                </a:solidFill>
                <a:effectLst/>
                <a:ea typeface="ＭＳ Ｐゴシック" pitchFamily="1" charset="-128"/>
              </a:rPr>
              <a:t>Policy</a:t>
            </a:r>
          </a:p>
          <a:p>
            <a:pPr marL="0" marR="0" indent="0" defTabSz="914400" rtl="0" eaLnBrk="1" fontAlgn="base" latinLnBrk="0" hangingPunct="1">
              <a:lnSpc>
                <a:spcPct val="100000"/>
              </a:lnSpc>
              <a:spcBef>
                <a:spcPts val="0"/>
              </a:spcBef>
              <a:spcAft>
                <a:spcPct val="0"/>
              </a:spcAft>
              <a:buClrTx/>
              <a:buSzTx/>
              <a:buFont typeface="Arial" pitchFamily="34" charset="0"/>
              <a:buChar char="•"/>
              <a:tabLst/>
            </a:pPr>
            <a:r>
              <a:rPr lang="en-US" sz="1600" dirty="0" smtClean="0">
                <a:ea typeface="ＭＳ Ｐゴシック" pitchFamily="1" charset="-128"/>
              </a:rPr>
              <a:t> Organization policies</a:t>
            </a:r>
          </a:p>
          <a:p>
            <a:pPr marL="0" marR="0" indent="0" defTabSz="914400" rtl="0" eaLnBrk="1" fontAlgn="base" latinLnBrk="0" hangingPunct="1">
              <a:lnSpc>
                <a:spcPct val="100000"/>
              </a:lnSpc>
              <a:spcBef>
                <a:spcPts val="0"/>
              </a:spcBef>
              <a:spcAft>
                <a:spcPct val="0"/>
              </a:spcAft>
              <a:buClrTx/>
              <a:buSzTx/>
              <a:buFont typeface="Arial" pitchFamily="34" charset="0"/>
              <a:buChar char="•"/>
              <a:tabLst/>
            </a:pPr>
            <a:r>
              <a:rPr lang="en-US" sz="1600" dirty="0" smtClean="0">
                <a:ea typeface="ＭＳ Ｐゴシック" pitchFamily="1" charset="-128"/>
              </a:rPr>
              <a:t> Operating procedures</a:t>
            </a:r>
          </a:p>
          <a:p>
            <a:pPr marL="0" marR="0" indent="0" defTabSz="914400" rtl="0" eaLnBrk="1" fontAlgn="base" latinLnBrk="0" hangingPunct="1">
              <a:lnSpc>
                <a:spcPct val="100000"/>
              </a:lnSpc>
              <a:spcBef>
                <a:spcPts val="0"/>
              </a:spcBef>
              <a:spcAft>
                <a:spcPct val="0"/>
              </a:spcAft>
              <a:buClrTx/>
              <a:buSzTx/>
              <a:buFont typeface="Arial" pitchFamily="34" charset="0"/>
              <a:buChar char="•"/>
              <a:tabLst/>
            </a:pPr>
            <a:r>
              <a:rPr kumimoji="0" lang="en-US" sz="1600" i="0" u="none" strike="noStrike" cap="none" normalizeH="0" dirty="0" smtClean="0">
                <a:ln>
                  <a:noFill/>
                </a:ln>
                <a:solidFill>
                  <a:schemeClr val="tx1"/>
                </a:solidFill>
                <a:effectLst/>
                <a:ea typeface="ＭＳ Ｐゴシック" pitchFamily="1" charset="-128"/>
              </a:rPr>
              <a:t> Rules of engagement</a:t>
            </a:r>
          </a:p>
          <a:p>
            <a:pPr marL="0" marR="0" indent="0" defTabSz="914400" rtl="0" eaLnBrk="1" fontAlgn="base" latinLnBrk="0" hangingPunct="1">
              <a:lnSpc>
                <a:spcPct val="100000"/>
              </a:lnSpc>
              <a:spcBef>
                <a:spcPts val="0"/>
              </a:spcBef>
              <a:spcAft>
                <a:spcPct val="0"/>
              </a:spcAft>
              <a:buClrTx/>
              <a:buSzTx/>
              <a:buFont typeface="Arial" pitchFamily="34" charset="0"/>
              <a:buChar char="•"/>
              <a:tabLst/>
            </a:pPr>
            <a:r>
              <a:rPr lang="en-US" sz="1600" baseline="0" dirty="0" smtClean="0">
                <a:ea typeface="ＭＳ Ｐゴシック" pitchFamily="1" charset="-128"/>
              </a:rPr>
              <a:t> Mission plans </a:t>
            </a:r>
            <a:endParaRPr kumimoji="0" lang="en-US" sz="1600" i="0" u="none" strike="noStrike" cap="none" normalizeH="0" baseline="0" dirty="0" smtClean="0">
              <a:ln>
                <a:noFill/>
              </a:ln>
              <a:solidFill>
                <a:schemeClr val="tx1"/>
              </a:solidFill>
              <a:effectLst/>
              <a:ea typeface="ＭＳ Ｐゴシック" pitchFamily="1" charset="-128"/>
            </a:endParaRPr>
          </a:p>
        </p:txBody>
      </p:sp>
      <p:sp>
        <p:nvSpPr>
          <p:cNvPr id="11" name="Rounded Rectangle 10"/>
          <p:cNvSpPr/>
          <p:nvPr/>
        </p:nvSpPr>
        <p:spPr bwMode="auto">
          <a:xfrm>
            <a:off x="5304646" y="1058580"/>
            <a:ext cx="2403230" cy="1277815"/>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0" tIns="0" rIns="0" bIns="0" numCol="1" rtlCol="0" anchor="ctr" anchorCtr="0" compatLnSpc="1">
            <a:prstTxWarp prst="textNoShape">
              <a:avLst/>
            </a:prstTxWarp>
          </a:bodyPr>
          <a:lstStyle/>
          <a:p>
            <a:pPr marL="0" marR="0" indent="0" defTabSz="914400" rtl="0" eaLnBrk="1" fontAlgn="base" latinLnBrk="0" hangingPunct="1">
              <a:lnSpc>
                <a:spcPct val="100000"/>
              </a:lnSpc>
              <a:spcBef>
                <a:spcPts val="300"/>
              </a:spcBef>
              <a:spcAft>
                <a:spcPct val="0"/>
              </a:spcAft>
              <a:buClrTx/>
              <a:buSzTx/>
              <a:buFontTx/>
              <a:buNone/>
              <a:tabLst/>
            </a:pPr>
            <a:endParaRPr kumimoji="0" lang="en-US" sz="1600" b="1" i="0" u="none" strike="noStrike" cap="none" normalizeH="0" baseline="0" dirty="0" smtClean="0">
              <a:ln>
                <a:noFill/>
              </a:ln>
              <a:solidFill>
                <a:schemeClr val="tx1"/>
              </a:solidFill>
              <a:effectLst/>
              <a:ea typeface="ＭＳ Ｐゴシック" pitchFamily="1" charset="-128"/>
            </a:endParaRPr>
          </a:p>
          <a:p>
            <a:pPr marL="0" marR="0" indent="0" defTabSz="914400" rtl="0" eaLnBrk="1" fontAlgn="base" latinLnBrk="0" hangingPunct="1">
              <a:lnSpc>
                <a:spcPct val="100000"/>
              </a:lnSpc>
              <a:spcBef>
                <a:spcPts val="300"/>
              </a:spcBef>
              <a:spcAft>
                <a:spcPct val="0"/>
              </a:spcAft>
              <a:buClrTx/>
              <a:buSzTx/>
              <a:buFontTx/>
              <a:buNone/>
              <a:tabLst/>
            </a:pPr>
            <a:r>
              <a:rPr kumimoji="0" lang="en-US" sz="1600" b="1" i="0" u="none" strike="noStrike" cap="none" normalizeH="0" baseline="0" dirty="0" smtClean="0">
                <a:ln>
                  <a:noFill/>
                </a:ln>
                <a:solidFill>
                  <a:schemeClr val="tx1"/>
                </a:solidFill>
                <a:effectLst/>
                <a:ea typeface="ＭＳ Ｐゴシック" pitchFamily="1" charset="-128"/>
              </a:rPr>
              <a:t>Climate</a:t>
            </a:r>
          </a:p>
          <a:p>
            <a:pPr marL="0" marR="0" indent="0" defTabSz="914400" rtl="0" eaLnBrk="1" fontAlgn="base" latinLnBrk="0" hangingPunct="1">
              <a:lnSpc>
                <a:spcPct val="100000"/>
              </a:lnSpc>
              <a:spcBef>
                <a:spcPts val="300"/>
              </a:spcBef>
              <a:spcAft>
                <a:spcPct val="0"/>
              </a:spcAft>
              <a:buClrTx/>
              <a:buSzTx/>
              <a:buFont typeface="Arial" pitchFamily="34" charset="0"/>
              <a:buChar char="•"/>
              <a:tabLst/>
            </a:pPr>
            <a:r>
              <a:rPr lang="en-US" sz="1600" dirty="0" smtClean="0">
                <a:ea typeface="ＭＳ Ｐゴシック" pitchFamily="1" charset="-128"/>
              </a:rPr>
              <a:t> Visibility, rain, wind</a:t>
            </a:r>
          </a:p>
          <a:p>
            <a:pPr marL="0" marR="0" indent="0" defTabSz="914400" rtl="0" eaLnBrk="1" fontAlgn="base" latinLnBrk="0" hangingPunct="1">
              <a:lnSpc>
                <a:spcPct val="100000"/>
              </a:lnSpc>
              <a:spcBef>
                <a:spcPts val="300"/>
              </a:spcBef>
              <a:spcAft>
                <a:spcPct val="0"/>
              </a:spcAft>
              <a:buClrTx/>
              <a:buSzTx/>
              <a:buFont typeface="Arial" pitchFamily="34" charset="0"/>
              <a:buChar char="•"/>
              <a:tabLst/>
            </a:pPr>
            <a:r>
              <a:rPr lang="en-US" sz="1600" dirty="0" smtClean="0">
                <a:ea typeface="ＭＳ Ｐゴシック" pitchFamily="1" charset="-128"/>
              </a:rPr>
              <a:t> Temperature</a:t>
            </a:r>
          </a:p>
          <a:p>
            <a:pPr marL="0" marR="0" indent="0" defTabSz="914400" rtl="0" eaLnBrk="1" fontAlgn="base" latinLnBrk="0" hangingPunct="1">
              <a:lnSpc>
                <a:spcPct val="100000"/>
              </a:lnSpc>
              <a:spcBef>
                <a:spcPts val="300"/>
              </a:spcBef>
              <a:spcAft>
                <a:spcPct val="0"/>
              </a:spcAft>
              <a:buClrTx/>
              <a:buSzTx/>
              <a:buFont typeface="Arial" pitchFamily="34" charset="0"/>
              <a:buChar char="•"/>
              <a:tabLst/>
            </a:pPr>
            <a:r>
              <a:rPr lang="en-US" sz="1600" dirty="0" smtClean="0">
                <a:ea typeface="ＭＳ Ｐゴシック" pitchFamily="1" charset="-128"/>
              </a:rPr>
              <a:t> Current &amp; future</a:t>
            </a:r>
          </a:p>
          <a:p>
            <a:pPr marL="0" marR="0" indent="0" defTabSz="914400" rtl="0" eaLnBrk="1" fontAlgn="base" latinLnBrk="0" hangingPunct="1">
              <a:lnSpc>
                <a:spcPct val="100000"/>
              </a:lnSpc>
              <a:spcBef>
                <a:spcPts val="300"/>
              </a:spcBef>
              <a:spcAft>
                <a:spcPct val="0"/>
              </a:spcAft>
              <a:buClrTx/>
              <a:buSzTx/>
              <a:buFont typeface="Arial" pitchFamily="34" charset="0"/>
              <a:buChar char="•"/>
              <a:tabLst/>
            </a:pPr>
            <a:endParaRPr lang="en-US" sz="1600" dirty="0" smtClean="0">
              <a:ea typeface="ＭＳ Ｐゴシック" pitchFamily="1" charset="-128"/>
            </a:endParaRPr>
          </a:p>
        </p:txBody>
      </p:sp>
      <p:sp>
        <p:nvSpPr>
          <p:cNvPr id="13" name="TextBox 12"/>
          <p:cNvSpPr txBox="1"/>
          <p:nvPr/>
        </p:nvSpPr>
        <p:spPr>
          <a:xfrm>
            <a:off x="11673" y="4195455"/>
            <a:ext cx="1448973" cy="923330"/>
          </a:xfrm>
          <a:prstGeom prst="rect">
            <a:avLst/>
          </a:prstGeom>
          <a:noFill/>
        </p:spPr>
        <p:txBody>
          <a:bodyPr wrap="square" rtlCol="0">
            <a:spAutoFit/>
          </a:bodyPr>
          <a:lstStyle/>
          <a:p>
            <a:pPr marL="0" lvl="1"/>
            <a:r>
              <a:rPr lang="en-US" sz="900" dirty="0" smtClean="0"/>
              <a:t>Dimensions of mission-specific tactical situation awareness are </a:t>
            </a:r>
            <a:r>
              <a:rPr lang="en-US" sz="900" dirty="0"/>
              <a:t>a</a:t>
            </a:r>
            <a:r>
              <a:rPr lang="en-US" sz="900" dirty="0" smtClean="0"/>
              <a:t>dapted from  Cognitive Radio Architecture Evolution, </a:t>
            </a:r>
            <a:r>
              <a:rPr lang="en-US" sz="900" dirty="0" err="1" smtClean="0"/>
              <a:t>Mitola</a:t>
            </a:r>
            <a:r>
              <a:rPr lang="en-US" sz="900" dirty="0" smtClean="0"/>
              <a:t>, IEEE, 2009</a:t>
            </a:r>
            <a:endParaRPr lang="en-US" sz="1000" dirty="0"/>
          </a:p>
        </p:txBody>
      </p:sp>
      <p:pic>
        <p:nvPicPr>
          <p:cNvPr id="1028" name="Picture 4"/>
          <p:cNvPicPr>
            <a:picLocks noChangeAspect="1" noChangeArrowheads="1"/>
          </p:cNvPicPr>
          <p:nvPr/>
        </p:nvPicPr>
        <p:blipFill>
          <a:blip r:embed="rId3" cstate="print"/>
          <a:srcRect/>
          <a:stretch>
            <a:fillRect/>
          </a:stretch>
        </p:blipFill>
        <p:spPr bwMode="auto">
          <a:xfrm>
            <a:off x="4644977" y="2384944"/>
            <a:ext cx="889488" cy="657719"/>
          </a:xfrm>
          <a:prstGeom prst="rect">
            <a:avLst/>
          </a:prstGeom>
          <a:noFill/>
          <a:ln w="9525">
            <a:solidFill>
              <a:srgbClr val="0070C0"/>
            </a:solidFill>
            <a:miter lim="800000"/>
            <a:headEnd/>
            <a:tailEnd/>
          </a:ln>
          <a:effectLst>
            <a:outerShdw blurRad="50800" dist="38100" dir="2700000" algn="tl" rotWithShape="0">
              <a:prstClr val="black">
                <a:alpha val="40000"/>
              </a:prstClr>
            </a:outerShdw>
          </a:effectLst>
        </p:spPr>
      </p:pic>
      <p:pic>
        <p:nvPicPr>
          <p:cNvPr id="1029" name="Picture 5"/>
          <p:cNvPicPr>
            <a:picLocks noChangeAspect="1" noChangeArrowheads="1"/>
          </p:cNvPicPr>
          <p:nvPr/>
        </p:nvPicPr>
        <p:blipFill>
          <a:blip r:embed="rId4" cstate="print"/>
          <a:srcRect/>
          <a:stretch>
            <a:fillRect/>
          </a:stretch>
        </p:blipFill>
        <p:spPr bwMode="auto">
          <a:xfrm>
            <a:off x="7159268" y="955672"/>
            <a:ext cx="1000124" cy="738554"/>
          </a:xfrm>
          <a:prstGeom prst="rect">
            <a:avLst/>
          </a:prstGeom>
          <a:noFill/>
          <a:ln w="9525">
            <a:solidFill>
              <a:srgbClr val="0070C0"/>
            </a:solidFill>
            <a:miter lim="800000"/>
            <a:headEnd/>
            <a:tailEnd/>
          </a:ln>
          <a:effectLst>
            <a:outerShdw blurRad="50800" dist="38100" dir="2700000" algn="tl" rotWithShape="0">
              <a:prstClr val="black">
                <a:alpha val="40000"/>
              </a:prstClr>
            </a:outerShdw>
          </a:effectLst>
        </p:spPr>
      </p:pic>
      <p:pic>
        <p:nvPicPr>
          <p:cNvPr id="1030" name="Picture 6"/>
          <p:cNvPicPr>
            <a:picLocks noChangeAspect="1" noChangeArrowheads="1"/>
          </p:cNvPicPr>
          <p:nvPr/>
        </p:nvPicPr>
        <p:blipFill>
          <a:blip r:embed="rId5" cstate="print"/>
          <a:srcRect/>
          <a:stretch>
            <a:fillRect/>
          </a:stretch>
        </p:blipFill>
        <p:spPr bwMode="auto">
          <a:xfrm>
            <a:off x="7666892" y="2341318"/>
            <a:ext cx="879231" cy="659424"/>
          </a:xfrm>
          <a:prstGeom prst="rect">
            <a:avLst/>
          </a:prstGeom>
          <a:noFill/>
          <a:ln w="9525">
            <a:solidFill>
              <a:srgbClr val="0070C0"/>
            </a:solidFill>
            <a:miter lim="800000"/>
            <a:headEnd/>
            <a:tailEnd/>
          </a:ln>
          <a:effectLst>
            <a:outerShdw blurRad="50800" dist="38100" dir="2700000" algn="tl" rotWithShape="0">
              <a:prstClr val="black">
                <a:alpha val="40000"/>
              </a:prstClr>
            </a:outerShdw>
          </a:effectLst>
        </p:spPr>
      </p:pic>
      <p:pic>
        <p:nvPicPr>
          <p:cNvPr id="1031" name="Picture 7"/>
          <p:cNvPicPr>
            <a:picLocks noChangeAspect="1" noChangeArrowheads="1"/>
          </p:cNvPicPr>
          <p:nvPr/>
        </p:nvPicPr>
        <p:blipFill>
          <a:blip r:embed="rId6" cstate="print"/>
          <a:srcRect/>
          <a:stretch>
            <a:fillRect/>
          </a:stretch>
        </p:blipFill>
        <p:spPr bwMode="auto">
          <a:xfrm>
            <a:off x="3036547" y="4735390"/>
            <a:ext cx="912446" cy="684335"/>
          </a:xfrm>
          <a:prstGeom prst="rect">
            <a:avLst/>
          </a:prstGeom>
          <a:noFill/>
          <a:ln w="9525">
            <a:solidFill>
              <a:srgbClr val="0070C0"/>
            </a:solidFill>
            <a:miter lim="800000"/>
            <a:headEnd/>
            <a:tailEnd/>
          </a:ln>
          <a:effectLst>
            <a:outerShdw blurRad="50800" dist="38100" dir="2700000" algn="tl" rotWithShape="0">
              <a:prstClr val="black">
                <a:alpha val="40000"/>
              </a:prstClr>
            </a:outerShdw>
          </a:effectLst>
        </p:spPr>
      </p:pic>
      <p:pic>
        <p:nvPicPr>
          <p:cNvPr id="1032" name="Picture 8"/>
          <p:cNvPicPr>
            <a:picLocks noChangeAspect="1" noChangeArrowheads="1"/>
          </p:cNvPicPr>
          <p:nvPr/>
        </p:nvPicPr>
        <p:blipFill>
          <a:blip r:embed="rId7" cstate="print"/>
          <a:srcRect/>
          <a:stretch>
            <a:fillRect/>
          </a:stretch>
        </p:blipFill>
        <p:spPr bwMode="auto">
          <a:xfrm flipH="1">
            <a:off x="1981199" y="2433935"/>
            <a:ext cx="879231" cy="555267"/>
          </a:xfrm>
          <a:prstGeom prst="rect">
            <a:avLst/>
          </a:prstGeom>
          <a:noFill/>
          <a:ln w="9525">
            <a:solidFill>
              <a:srgbClr val="0070C0"/>
            </a:solidFill>
            <a:miter lim="800000"/>
            <a:headEnd/>
            <a:tailEnd/>
          </a:ln>
          <a:effectLst>
            <a:outerShdw blurRad="50800" dist="38100" dir="2700000" algn="tl" rotWithShape="0">
              <a:prstClr val="black">
                <a:alpha val="40000"/>
              </a:prstClr>
            </a:outerShdw>
          </a:effectLst>
        </p:spPr>
      </p:pic>
      <p:pic>
        <p:nvPicPr>
          <p:cNvPr id="1033" name="Picture 9"/>
          <p:cNvPicPr>
            <a:picLocks noChangeAspect="1" noChangeArrowheads="1"/>
          </p:cNvPicPr>
          <p:nvPr/>
        </p:nvPicPr>
        <p:blipFill>
          <a:blip r:embed="rId8" cstate="print"/>
          <a:srcRect/>
          <a:stretch>
            <a:fillRect/>
          </a:stretch>
        </p:blipFill>
        <p:spPr bwMode="auto">
          <a:xfrm>
            <a:off x="2530033" y="997833"/>
            <a:ext cx="962737" cy="609150"/>
          </a:xfrm>
          <a:prstGeom prst="rect">
            <a:avLst/>
          </a:prstGeom>
          <a:noFill/>
          <a:ln w="9525">
            <a:solidFill>
              <a:srgbClr val="0070C0"/>
            </a:solidFill>
            <a:miter lim="800000"/>
            <a:headEnd/>
            <a:tailEnd/>
          </a:ln>
          <a:effectLst>
            <a:outerShdw blurRad="50800" dist="38100" dir="2700000" algn="tl" rotWithShape="0">
              <a:prstClr val="black">
                <a:alpha val="40000"/>
              </a:prstClr>
            </a:outerShdw>
          </a:effectLst>
        </p:spPr>
      </p:pic>
      <p:pic>
        <p:nvPicPr>
          <p:cNvPr id="1034" name="Picture 10"/>
          <p:cNvPicPr>
            <a:picLocks noChangeAspect="1" noChangeArrowheads="1"/>
          </p:cNvPicPr>
          <p:nvPr/>
        </p:nvPicPr>
        <p:blipFill>
          <a:blip r:embed="rId9" cstate="print"/>
          <a:srcRect/>
          <a:stretch>
            <a:fillRect/>
          </a:stretch>
        </p:blipFill>
        <p:spPr bwMode="auto">
          <a:xfrm>
            <a:off x="6766225" y="4540157"/>
            <a:ext cx="823295" cy="635995"/>
          </a:xfrm>
          <a:prstGeom prst="rect">
            <a:avLst/>
          </a:prstGeom>
          <a:noFill/>
          <a:ln w="9525">
            <a:solidFill>
              <a:srgbClr val="0070C0"/>
            </a:solidFill>
            <a:miter lim="800000"/>
            <a:headEnd/>
            <a:tailEnd/>
          </a:ln>
          <a:effectLst>
            <a:outerShdw blurRad="50800" dist="38100" dir="2700000" algn="tl" rotWithShape="0">
              <a:prstClr val="black">
                <a:alpha val="40000"/>
              </a:prstClr>
            </a:outerShdw>
          </a:effectLst>
        </p:spPr>
      </p:pic>
      <p:sp>
        <p:nvSpPr>
          <p:cNvPr id="4" name="Rectangle 3"/>
          <p:cNvSpPr/>
          <p:nvPr/>
        </p:nvSpPr>
        <p:spPr bwMode="auto">
          <a:xfrm>
            <a:off x="2778368" y="4027544"/>
            <a:ext cx="3365770" cy="346709"/>
          </a:xfrm>
          <a:prstGeom prst="rect">
            <a:avLst/>
          </a:prstGeom>
          <a:solidFill>
            <a:srgbClr val="FFC000"/>
          </a:solidFill>
          <a:ln w="317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lang="en-US" sz="1600" dirty="0" smtClean="0">
                <a:ea typeface="ＭＳ Ｐゴシック" pitchFamily="1" charset="-128"/>
              </a:rPr>
              <a:t>Location is Central to Tactical SA</a:t>
            </a:r>
            <a:endParaRPr kumimoji="0" lang="en-US" sz="1600"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15" name="Straight Arrow Connector 14"/>
          <p:cNvCxnSpPr>
            <a:stCxn id="4" idx="0"/>
          </p:cNvCxnSpPr>
          <p:nvPr/>
        </p:nvCxnSpPr>
        <p:spPr bwMode="auto">
          <a:xfrm flipV="1">
            <a:off x="4461253" y="3701770"/>
            <a:ext cx="2036" cy="325774"/>
          </a:xfrm>
          <a:prstGeom prst="straightConnector1">
            <a:avLst/>
          </a:prstGeom>
          <a:solidFill>
            <a:srgbClr val="5CA1FB"/>
          </a:solidFill>
          <a:ln w="38100" cap="flat" cmpd="sng" algn="ctr">
            <a:solidFill>
              <a:schemeClr val="tx1"/>
            </a:solidFill>
            <a:prstDash val="solid"/>
            <a:round/>
            <a:headEnd type="none" w="med" len="med"/>
            <a:tailEnd type="arrow"/>
          </a:ln>
          <a:effectLst/>
        </p:spPr>
      </p:cxnSp>
      <p:sp>
        <p:nvSpPr>
          <p:cNvPr id="3" name="Title 2"/>
          <p:cNvSpPr>
            <a:spLocks noGrp="1"/>
          </p:cNvSpPr>
          <p:nvPr>
            <p:ph type="title"/>
          </p:nvPr>
        </p:nvSpPr>
        <p:spPr>
          <a:xfrm>
            <a:off x="241300" y="117676"/>
            <a:ext cx="8229600" cy="682625"/>
          </a:xfrm>
        </p:spPr>
        <p:txBody>
          <a:bodyPr/>
          <a:lstStyle/>
          <a:p>
            <a:r>
              <a:rPr lang="en-US" dirty="0" smtClean="0"/>
              <a:t>The Tactical SA Domain Offers a Rich Context for Program Evolution </a:t>
            </a:r>
            <a:endParaRPr lang="en-US" dirty="0"/>
          </a:p>
        </p:txBody>
      </p:sp>
      <p:sp>
        <p:nvSpPr>
          <p:cNvPr id="14" name="TextBox 13"/>
          <p:cNvSpPr txBox="1"/>
          <p:nvPr/>
        </p:nvSpPr>
        <p:spPr>
          <a:xfrm>
            <a:off x="8063083" y="4256410"/>
            <a:ext cx="2140489" cy="1477328"/>
          </a:xfrm>
          <a:prstGeom prst="rect">
            <a:avLst/>
          </a:prstGeom>
          <a:solidFill>
            <a:srgbClr val="FF0000"/>
          </a:solidFill>
        </p:spPr>
        <p:txBody>
          <a:bodyPr wrap="square" rtlCol="0">
            <a:spAutoFit/>
          </a:bodyPr>
          <a:lstStyle/>
          <a:p>
            <a:r>
              <a:rPr lang="en-US" dirty="0" smtClean="0"/>
              <a:t>Note to Matt/Joe: this and the next2 slides can be skipped/glossed over</a:t>
            </a:r>
            <a:endParaRPr lang="en-US" dirty="0"/>
          </a:p>
        </p:txBody>
      </p:sp>
      <p:sp>
        <p:nvSpPr>
          <p:cNvPr id="2" name="TextBox 1"/>
          <p:cNvSpPr txBox="1"/>
          <p:nvPr/>
        </p:nvSpPr>
        <p:spPr>
          <a:xfrm>
            <a:off x="133378" y="5880027"/>
            <a:ext cx="4327875" cy="923330"/>
          </a:xfrm>
          <a:prstGeom prst="rect">
            <a:avLst/>
          </a:prstGeom>
          <a:solidFill>
            <a:schemeClr val="bg1"/>
          </a:solidFill>
        </p:spPr>
        <p:txBody>
          <a:bodyPr wrap="square" rtlCol="0">
            <a:spAutoFit/>
          </a:bodyPr>
          <a:lstStyle/>
          <a:p>
            <a:pPr algn="ctr" defTabSz="914400">
              <a:lnSpc>
                <a:spcPct val="90000"/>
              </a:lnSpc>
              <a:spcBef>
                <a:spcPts val="300"/>
              </a:spcBef>
            </a:pPr>
            <a:r>
              <a:rPr lang="en-US" sz="1500" dirty="0"/>
              <a:t>SA applications running on mobile environments include, control, and are affected by these </a:t>
            </a:r>
            <a:r>
              <a:rPr lang="en-US" sz="1500" dirty="0" smtClean="0"/>
              <a:t>dimensions</a:t>
            </a:r>
            <a:r>
              <a:rPr lang="en-US" sz="1500" dirty="0"/>
              <a:t>. Any ecosystem change that affects these can potentially break the SA apps</a:t>
            </a:r>
            <a:r>
              <a:rPr lang="en-US" sz="1500" dirty="0" smtClean="0"/>
              <a:t>.</a:t>
            </a:r>
            <a:endParaRPr lang="en-US" sz="1500" i="1" dirty="0">
              <a:ea typeface="ＭＳ Ｐゴシック" pitchFamily="1" charset="-128"/>
            </a:endParaRPr>
          </a:p>
        </p:txBody>
      </p:sp>
      <p:sp>
        <p:nvSpPr>
          <p:cNvPr id="24" name="Rectangle 23"/>
          <p:cNvSpPr/>
          <p:nvPr/>
        </p:nvSpPr>
        <p:spPr bwMode="auto">
          <a:xfrm>
            <a:off x="4451593" y="5880027"/>
            <a:ext cx="4550113" cy="840441"/>
          </a:xfrm>
          <a:prstGeom prst="rect">
            <a:avLst/>
          </a:prstGeom>
          <a:solidFill>
            <a:schemeClr val="bg1"/>
          </a:solidFill>
          <a:ln w="317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90000"/>
              </a:lnSpc>
              <a:spcBef>
                <a:spcPts val="300"/>
              </a:spcBef>
              <a:spcAft>
                <a:spcPct val="0"/>
              </a:spcAft>
              <a:buClrTx/>
              <a:buSzTx/>
              <a:buFontTx/>
              <a:buNone/>
              <a:tabLst/>
            </a:pPr>
            <a:r>
              <a:rPr lang="en-US" sz="1500" i="1" dirty="0" smtClean="0">
                <a:ea typeface="ＭＳ Ｐゴシック" pitchFamily="1" charset="-128"/>
              </a:rPr>
              <a:t>As an example that is generalizable to other dimensions, </a:t>
            </a:r>
            <a:r>
              <a:rPr lang="en-US" sz="1500" b="1" i="1" dirty="0" smtClean="0">
                <a:ea typeface="ＭＳ Ｐゴシック" pitchFamily="1" charset="-128"/>
              </a:rPr>
              <a:t>location</a:t>
            </a:r>
            <a:r>
              <a:rPr lang="en-US" sz="1500" i="1" dirty="0" smtClean="0">
                <a:ea typeface="ＭＳ Ｐゴシック" pitchFamily="1" charset="-128"/>
              </a:rPr>
              <a:t> is a core tactical SA attribute that ecosystem changes are likely to affect over the life of the SA application.</a:t>
            </a:r>
            <a:endParaRPr kumimoji="0" lang="en-US" sz="1500" i="1" u="none" strike="noStrike" cap="none" normalizeH="0" baseline="0" dirty="0" smtClean="0">
              <a:ln>
                <a:noFill/>
              </a:ln>
              <a:effectLst/>
              <a:ea typeface="ＭＳ Ｐゴシック" pitchFamily="1" charset="-128"/>
            </a:endParaRPr>
          </a:p>
        </p:txBody>
      </p:sp>
      <p:sp>
        <p:nvSpPr>
          <p:cNvPr id="16" name="Slide Number Placeholder 15"/>
          <p:cNvSpPr>
            <a:spLocks noGrp="1"/>
          </p:cNvSpPr>
          <p:nvPr>
            <p:ph type="sldNum" sz="quarter" idx="12"/>
          </p:nvPr>
        </p:nvSpPr>
        <p:spPr/>
        <p:txBody>
          <a:bodyPr/>
          <a:lstStyle/>
          <a:p>
            <a:fld id="{5163728A-5C6C-4DC9-ACFF-9E47917C1905}" type="slidenum">
              <a:rPr lang="en-US" smtClean="0"/>
              <a:pPr/>
              <a:t>6</a:t>
            </a:fld>
            <a:endParaRPr lang="en-US"/>
          </a:p>
        </p:txBody>
      </p:sp>
    </p:spTree>
    <p:extLst>
      <p:ext uri="{BB962C8B-B14F-4D97-AF65-F5344CB8AC3E}">
        <p14:creationId xmlns:p14="http://schemas.microsoft.com/office/powerpoint/2010/main" val="3415222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ounded Rectangle 71"/>
          <p:cNvSpPr/>
          <p:nvPr/>
        </p:nvSpPr>
        <p:spPr bwMode="auto">
          <a:xfrm>
            <a:off x="608122" y="989402"/>
            <a:ext cx="8168989" cy="320088"/>
          </a:xfrm>
          <a:prstGeom prst="roundRect">
            <a:avLst/>
          </a:prstGeom>
          <a:solidFill>
            <a:schemeClr val="accent2">
              <a:lumMod val="60000"/>
              <a:lumOff val="40000"/>
              <a:alpha val="50000"/>
            </a:schemeClr>
          </a:solidFill>
          <a:ln>
            <a:solidFill>
              <a:schemeClr val="accent2">
                <a:lumMod val="60000"/>
                <a:lumOff val="40000"/>
              </a:schemeClr>
            </a:solidFill>
          </a:ln>
        </p:spPr>
        <p:txBody>
          <a:bodyPr wrap="square" rtlCol="0">
            <a:spAutoFit/>
          </a:bodyPr>
          <a:lstStyle/>
          <a:p>
            <a:pPr>
              <a:lnSpc>
                <a:spcPct val="80000"/>
              </a:lnSpc>
            </a:pPr>
            <a:r>
              <a:rPr lang="en-US" sz="1600" b="1" dirty="0"/>
              <a:t>Mission: </a:t>
            </a:r>
            <a:r>
              <a:rPr lang="en-US" sz="1600" dirty="0"/>
              <a:t>Extract NGO aid workers who are being threatened by </a:t>
            </a:r>
            <a:r>
              <a:rPr lang="en-US" sz="1600" dirty="0" smtClean="0"/>
              <a:t>insurgents in </a:t>
            </a:r>
            <a:r>
              <a:rPr lang="en-US" sz="1600" dirty="0"/>
              <a:t>a </a:t>
            </a:r>
            <a:r>
              <a:rPr lang="en-US" sz="1600" dirty="0" smtClean="0"/>
              <a:t>village.</a:t>
            </a:r>
            <a:endParaRPr lang="en-US" sz="1600" dirty="0"/>
          </a:p>
        </p:txBody>
      </p:sp>
      <p:sp>
        <p:nvSpPr>
          <p:cNvPr id="3" name="Title 2"/>
          <p:cNvSpPr>
            <a:spLocks noGrp="1"/>
          </p:cNvSpPr>
          <p:nvPr>
            <p:ph type="title"/>
          </p:nvPr>
        </p:nvSpPr>
        <p:spPr>
          <a:xfrm>
            <a:off x="281233" y="105067"/>
            <a:ext cx="7149296" cy="682625"/>
          </a:xfrm>
        </p:spPr>
        <p:txBody>
          <a:bodyPr/>
          <a:lstStyle/>
          <a:p>
            <a:r>
              <a:rPr lang="en-US" dirty="0"/>
              <a:t>Example </a:t>
            </a:r>
            <a:r>
              <a:rPr lang="en-US" dirty="0" smtClean="0"/>
              <a:t>Mission, Supporting SA Data </a:t>
            </a:r>
            <a:r>
              <a:rPr lang="en-US" dirty="0"/>
              <a:t>&amp; </a:t>
            </a:r>
            <a:r>
              <a:rPr lang="en-US" dirty="0" smtClean="0"/>
              <a:t>Hardware/Software Resources</a:t>
            </a:r>
            <a:endParaRPr lang="en-US" dirty="0"/>
          </a:p>
        </p:txBody>
      </p:sp>
      <p:sp>
        <p:nvSpPr>
          <p:cNvPr id="52" name="Rectangle 51"/>
          <p:cNvSpPr/>
          <p:nvPr/>
        </p:nvSpPr>
        <p:spPr bwMode="auto">
          <a:xfrm>
            <a:off x="1" y="5929813"/>
            <a:ext cx="9144000" cy="904973"/>
          </a:xfrm>
          <a:prstGeom prst="rect">
            <a:avLst/>
          </a:prstGeom>
          <a:solidFill>
            <a:schemeClr val="bg1"/>
          </a:solidFill>
          <a:ln w="317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53" name="Rectangle 52"/>
          <p:cNvSpPr/>
          <p:nvPr/>
        </p:nvSpPr>
        <p:spPr bwMode="auto">
          <a:xfrm rot="5400000">
            <a:off x="-1506182" y="3548470"/>
            <a:ext cx="4843811" cy="118798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ＭＳ Ｐゴシック" pitchFamily="1" charset="-128"/>
            </a:endParaRPr>
          </a:p>
        </p:txBody>
      </p:sp>
      <p:sp>
        <p:nvSpPr>
          <p:cNvPr id="54" name="Rectangle 53"/>
          <p:cNvSpPr/>
          <p:nvPr/>
        </p:nvSpPr>
        <p:spPr bwMode="auto">
          <a:xfrm rot="5400000">
            <a:off x="5684926" y="3472185"/>
            <a:ext cx="4843814" cy="134055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ＭＳ Ｐゴシック" pitchFamily="1" charset="-128"/>
            </a:endParaRPr>
          </a:p>
        </p:txBody>
      </p:sp>
      <p:pic>
        <p:nvPicPr>
          <p:cNvPr id="55" name="Picture 2"/>
          <p:cNvPicPr>
            <a:picLocks noChangeAspect="1" noChangeArrowheads="1"/>
          </p:cNvPicPr>
          <p:nvPr/>
        </p:nvPicPr>
        <p:blipFill>
          <a:blip r:embed="rId3" cstate="print"/>
          <a:srcRect/>
          <a:stretch>
            <a:fillRect/>
          </a:stretch>
        </p:blipFill>
        <p:spPr bwMode="auto">
          <a:xfrm rot="1350565">
            <a:off x="8349035" y="2618523"/>
            <a:ext cx="337580" cy="564002"/>
          </a:xfrm>
          <a:prstGeom prst="rect">
            <a:avLst/>
          </a:prstGeom>
          <a:noFill/>
          <a:ln w="9525">
            <a:noFill/>
            <a:miter lim="800000"/>
            <a:headEnd/>
            <a:tailEnd/>
          </a:ln>
        </p:spPr>
      </p:pic>
      <p:pic>
        <p:nvPicPr>
          <p:cNvPr id="56" name="Picture 2"/>
          <p:cNvPicPr>
            <a:picLocks noChangeAspect="1" noChangeArrowheads="1"/>
          </p:cNvPicPr>
          <p:nvPr/>
        </p:nvPicPr>
        <p:blipFill>
          <a:blip r:embed="rId4" cstate="print"/>
          <a:srcRect/>
          <a:stretch>
            <a:fillRect/>
          </a:stretch>
        </p:blipFill>
        <p:spPr bwMode="auto">
          <a:xfrm>
            <a:off x="7501808" y="4194392"/>
            <a:ext cx="813434" cy="476250"/>
          </a:xfrm>
          <a:prstGeom prst="rect">
            <a:avLst/>
          </a:prstGeom>
          <a:noFill/>
          <a:ln w="9525">
            <a:noFill/>
            <a:miter lim="800000"/>
            <a:headEnd/>
            <a:tailEnd/>
          </a:ln>
        </p:spPr>
      </p:pic>
      <p:pic>
        <p:nvPicPr>
          <p:cNvPr id="57" name="Picture 7" descr="C:\Documents and Settings\ejm\Local Settings\Temporary Internet Files\Content.IE5\LJBM0CLU\MC900329964[1].wmf"/>
          <p:cNvPicPr>
            <a:picLocks noChangeAspect="1" noChangeArrowheads="1"/>
          </p:cNvPicPr>
          <p:nvPr/>
        </p:nvPicPr>
        <p:blipFill>
          <a:blip r:embed="rId5" cstate="print"/>
          <a:srcRect/>
          <a:stretch>
            <a:fillRect/>
          </a:stretch>
        </p:blipFill>
        <p:spPr bwMode="auto">
          <a:xfrm>
            <a:off x="8245635" y="4090202"/>
            <a:ext cx="477853" cy="671135"/>
          </a:xfrm>
          <a:prstGeom prst="rect">
            <a:avLst/>
          </a:prstGeom>
          <a:noFill/>
        </p:spPr>
      </p:pic>
      <p:pic>
        <p:nvPicPr>
          <p:cNvPr id="58" name="Picture 8"/>
          <p:cNvPicPr>
            <a:picLocks noChangeAspect="1" noChangeArrowheads="1"/>
          </p:cNvPicPr>
          <p:nvPr/>
        </p:nvPicPr>
        <p:blipFill>
          <a:blip r:embed="rId6" cstate="print"/>
          <a:srcRect/>
          <a:stretch>
            <a:fillRect/>
          </a:stretch>
        </p:blipFill>
        <p:spPr bwMode="auto">
          <a:xfrm>
            <a:off x="7690204" y="3005177"/>
            <a:ext cx="647700" cy="647700"/>
          </a:xfrm>
          <a:prstGeom prst="rect">
            <a:avLst/>
          </a:prstGeom>
          <a:noFill/>
          <a:ln w="9525">
            <a:noFill/>
            <a:miter lim="800000"/>
            <a:headEnd/>
            <a:tailEnd/>
          </a:ln>
        </p:spPr>
      </p:pic>
      <p:pic>
        <p:nvPicPr>
          <p:cNvPr id="61" name="Picture 10"/>
          <p:cNvPicPr>
            <a:picLocks noChangeAspect="1" noChangeArrowheads="1"/>
          </p:cNvPicPr>
          <p:nvPr/>
        </p:nvPicPr>
        <p:blipFill>
          <a:blip r:embed="rId7" cstate="print"/>
          <a:srcRect/>
          <a:stretch>
            <a:fillRect/>
          </a:stretch>
        </p:blipFill>
        <p:spPr bwMode="auto">
          <a:xfrm>
            <a:off x="7645578" y="3591703"/>
            <a:ext cx="957261" cy="554887"/>
          </a:xfrm>
          <a:prstGeom prst="rect">
            <a:avLst/>
          </a:prstGeom>
          <a:noFill/>
          <a:ln w="9525">
            <a:noFill/>
            <a:miter lim="800000"/>
            <a:headEnd/>
            <a:tailEnd/>
          </a:ln>
        </p:spPr>
      </p:pic>
      <p:pic>
        <p:nvPicPr>
          <p:cNvPr id="62" name="Picture 11"/>
          <p:cNvPicPr>
            <a:picLocks noChangeAspect="1" noChangeArrowheads="1"/>
          </p:cNvPicPr>
          <p:nvPr/>
        </p:nvPicPr>
        <p:blipFill>
          <a:blip r:embed="rId8" cstate="print"/>
          <a:srcRect/>
          <a:stretch>
            <a:fillRect/>
          </a:stretch>
        </p:blipFill>
        <p:spPr bwMode="auto">
          <a:xfrm>
            <a:off x="7688264" y="1905922"/>
            <a:ext cx="679893" cy="452438"/>
          </a:xfrm>
          <a:prstGeom prst="rect">
            <a:avLst/>
          </a:prstGeom>
          <a:noFill/>
          <a:ln w="9525">
            <a:noFill/>
            <a:miter lim="800000"/>
            <a:headEnd/>
            <a:tailEnd/>
          </a:ln>
        </p:spPr>
      </p:pic>
      <p:pic>
        <p:nvPicPr>
          <p:cNvPr id="63" name="Picture 16"/>
          <p:cNvPicPr>
            <a:picLocks noChangeAspect="1" noChangeArrowheads="1"/>
          </p:cNvPicPr>
          <p:nvPr/>
        </p:nvPicPr>
        <p:blipFill>
          <a:blip r:embed="rId9" cstate="print"/>
          <a:srcRect/>
          <a:stretch>
            <a:fillRect/>
          </a:stretch>
        </p:blipFill>
        <p:spPr bwMode="auto">
          <a:xfrm>
            <a:off x="7720719" y="2403340"/>
            <a:ext cx="528637" cy="528637"/>
          </a:xfrm>
          <a:prstGeom prst="rect">
            <a:avLst/>
          </a:prstGeom>
          <a:noFill/>
          <a:ln w="9525">
            <a:noFill/>
            <a:miter lim="800000"/>
            <a:headEnd/>
            <a:tailEnd/>
          </a:ln>
        </p:spPr>
      </p:pic>
      <p:grpSp>
        <p:nvGrpSpPr>
          <p:cNvPr id="71" name="Group 27"/>
          <p:cNvGrpSpPr/>
          <p:nvPr/>
        </p:nvGrpSpPr>
        <p:grpSpPr>
          <a:xfrm>
            <a:off x="409634" y="2253062"/>
            <a:ext cx="946551" cy="1155786"/>
            <a:chOff x="3048000" y="381000"/>
            <a:chExt cx="1164079" cy="1549796"/>
          </a:xfrm>
        </p:grpSpPr>
        <p:pic>
          <p:nvPicPr>
            <p:cNvPr id="75" name="Picture 2"/>
            <p:cNvPicPr>
              <a:picLocks noChangeAspect="1" noChangeArrowheads="1"/>
            </p:cNvPicPr>
            <p:nvPr/>
          </p:nvPicPr>
          <p:blipFill>
            <a:blip r:embed="rId10" cstate="print"/>
            <a:srcRect/>
            <a:stretch>
              <a:fillRect/>
            </a:stretch>
          </p:blipFill>
          <p:spPr bwMode="auto">
            <a:xfrm>
              <a:off x="3048000" y="381000"/>
              <a:ext cx="838200" cy="670560"/>
            </a:xfrm>
            <a:prstGeom prst="rect">
              <a:avLst/>
            </a:prstGeom>
            <a:noFill/>
            <a:ln w="9525">
              <a:noFill/>
              <a:miter lim="800000"/>
              <a:headEnd/>
              <a:tailEnd/>
            </a:ln>
          </p:spPr>
        </p:pic>
        <p:pic>
          <p:nvPicPr>
            <p:cNvPr id="76" name="Picture 6"/>
            <p:cNvPicPr>
              <a:picLocks noChangeAspect="1" noChangeArrowheads="1"/>
            </p:cNvPicPr>
            <p:nvPr/>
          </p:nvPicPr>
          <p:blipFill>
            <a:blip r:embed="rId11" cstate="print"/>
            <a:srcRect/>
            <a:stretch>
              <a:fillRect/>
            </a:stretch>
          </p:blipFill>
          <p:spPr bwMode="auto">
            <a:xfrm>
              <a:off x="3200399" y="1123050"/>
              <a:ext cx="1011680" cy="807746"/>
            </a:xfrm>
            <a:prstGeom prst="rect">
              <a:avLst/>
            </a:prstGeom>
            <a:noFill/>
            <a:ln w="9525">
              <a:noFill/>
              <a:miter lim="800000"/>
              <a:headEnd/>
              <a:tailEnd/>
            </a:ln>
          </p:spPr>
        </p:pic>
      </p:grpSp>
      <p:grpSp>
        <p:nvGrpSpPr>
          <p:cNvPr id="77" name="Group 38"/>
          <p:cNvGrpSpPr/>
          <p:nvPr/>
        </p:nvGrpSpPr>
        <p:grpSpPr>
          <a:xfrm>
            <a:off x="460019" y="3380034"/>
            <a:ext cx="756840" cy="883571"/>
            <a:chOff x="349250" y="2023068"/>
            <a:chExt cx="930771" cy="1184782"/>
          </a:xfrm>
        </p:grpSpPr>
        <p:pic>
          <p:nvPicPr>
            <p:cNvPr id="78" name="Picture 7"/>
            <p:cNvPicPr>
              <a:picLocks noChangeAspect="1" noChangeArrowheads="1"/>
            </p:cNvPicPr>
            <p:nvPr/>
          </p:nvPicPr>
          <p:blipFill>
            <a:blip r:embed="rId12" cstate="print"/>
            <a:srcRect/>
            <a:stretch>
              <a:fillRect/>
            </a:stretch>
          </p:blipFill>
          <p:spPr bwMode="auto">
            <a:xfrm>
              <a:off x="349250" y="2393037"/>
              <a:ext cx="456604" cy="571202"/>
            </a:xfrm>
            <a:prstGeom prst="rect">
              <a:avLst/>
            </a:prstGeom>
            <a:noFill/>
            <a:ln w="9525">
              <a:noFill/>
              <a:miter lim="800000"/>
              <a:headEnd/>
              <a:tailEnd/>
            </a:ln>
          </p:spPr>
        </p:pic>
        <p:pic>
          <p:nvPicPr>
            <p:cNvPr id="79" name="Picture 8"/>
            <p:cNvPicPr>
              <a:picLocks noChangeAspect="1" noChangeArrowheads="1"/>
            </p:cNvPicPr>
            <p:nvPr/>
          </p:nvPicPr>
          <p:blipFill>
            <a:blip r:embed="rId13" cstate="print"/>
            <a:srcRect/>
            <a:stretch>
              <a:fillRect/>
            </a:stretch>
          </p:blipFill>
          <p:spPr bwMode="auto">
            <a:xfrm>
              <a:off x="568772" y="2682077"/>
              <a:ext cx="348307" cy="525773"/>
            </a:xfrm>
            <a:prstGeom prst="rect">
              <a:avLst/>
            </a:prstGeom>
            <a:noFill/>
            <a:ln w="9525">
              <a:noFill/>
              <a:miter lim="800000"/>
              <a:headEnd/>
              <a:tailEnd/>
            </a:ln>
          </p:spPr>
        </p:pic>
        <p:pic>
          <p:nvPicPr>
            <p:cNvPr id="80" name="Picture 9"/>
            <p:cNvPicPr>
              <a:picLocks noChangeAspect="1" noChangeArrowheads="1"/>
            </p:cNvPicPr>
            <p:nvPr/>
          </p:nvPicPr>
          <p:blipFill>
            <a:blip r:embed="rId14" cstate="print"/>
            <a:srcRect/>
            <a:stretch>
              <a:fillRect/>
            </a:stretch>
          </p:blipFill>
          <p:spPr bwMode="auto">
            <a:xfrm>
              <a:off x="697558" y="2023068"/>
              <a:ext cx="582463" cy="662126"/>
            </a:xfrm>
            <a:prstGeom prst="rect">
              <a:avLst/>
            </a:prstGeom>
            <a:noFill/>
            <a:ln w="9525">
              <a:noFill/>
              <a:miter lim="800000"/>
              <a:headEnd/>
              <a:tailEnd/>
            </a:ln>
          </p:spPr>
        </p:pic>
      </p:grpSp>
      <p:pic>
        <p:nvPicPr>
          <p:cNvPr id="81" name="Picture 80" descr="ChasingScott4.bmp"/>
          <p:cNvPicPr/>
          <p:nvPr/>
        </p:nvPicPr>
        <p:blipFill>
          <a:blip r:embed="rId15" cstate="print"/>
          <a:srcRect l="4546" r="4546"/>
          <a:stretch>
            <a:fillRect/>
          </a:stretch>
        </p:blipFill>
        <p:spPr bwMode="gray">
          <a:xfrm>
            <a:off x="424359" y="1785483"/>
            <a:ext cx="732750" cy="439518"/>
          </a:xfrm>
          <a:prstGeom prst="rect">
            <a:avLst/>
          </a:prstGeom>
          <a:noFill/>
          <a:ln w="9525">
            <a:noFill/>
            <a:miter lim="800000"/>
            <a:headEnd/>
            <a:tailEnd/>
          </a:ln>
        </p:spPr>
      </p:pic>
      <p:pic>
        <p:nvPicPr>
          <p:cNvPr id="82" name="Picture 6"/>
          <p:cNvPicPr>
            <a:picLocks noChangeAspect="1" noChangeArrowheads="1"/>
          </p:cNvPicPr>
          <p:nvPr/>
        </p:nvPicPr>
        <p:blipFill>
          <a:blip r:embed="rId16" cstate="print"/>
          <a:srcRect/>
          <a:stretch>
            <a:fillRect/>
          </a:stretch>
        </p:blipFill>
        <p:spPr bwMode="auto">
          <a:xfrm>
            <a:off x="733775" y="2406368"/>
            <a:ext cx="651642" cy="377952"/>
          </a:xfrm>
          <a:prstGeom prst="rect">
            <a:avLst/>
          </a:prstGeom>
          <a:noFill/>
          <a:ln w="9525">
            <a:noFill/>
            <a:miter lim="800000"/>
            <a:headEnd/>
            <a:tailEnd/>
          </a:ln>
        </p:spPr>
      </p:pic>
      <p:sp>
        <p:nvSpPr>
          <p:cNvPr id="83" name="TextBox 82"/>
          <p:cNvSpPr txBox="1"/>
          <p:nvPr/>
        </p:nvSpPr>
        <p:spPr>
          <a:xfrm>
            <a:off x="3014136" y="1717730"/>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0" lvl="1" fontAlgn="auto">
              <a:spcBef>
                <a:spcPts val="0"/>
              </a:spcBef>
              <a:spcAft>
                <a:spcPts val="0"/>
              </a:spcAft>
              <a:defRPr/>
            </a:pPr>
            <a:r>
              <a:rPr lang="en-US" sz="1200" dirty="0"/>
              <a:t>Identify friends &amp; relevant info (e.g</a:t>
            </a:r>
            <a:r>
              <a:rPr lang="en-US" sz="1200" dirty="0" smtClean="0"/>
              <a:t>., </a:t>
            </a:r>
            <a:r>
              <a:rPr lang="en-US" sz="1200" dirty="0"/>
              <a:t>visual </a:t>
            </a:r>
            <a:r>
              <a:rPr lang="en-US" sz="1200" dirty="0" smtClean="0"/>
              <a:t>id</a:t>
            </a:r>
            <a:r>
              <a:rPr lang="en-US" sz="1200" dirty="0"/>
              <a:t>, languages) </a:t>
            </a:r>
          </a:p>
        </p:txBody>
      </p:sp>
      <p:sp>
        <p:nvSpPr>
          <p:cNvPr id="84" name="TextBox 83"/>
          <p:cNvSpPr txBox="1"/>
          <p:nvPr/>
        </p:nvSpPr>
        <p:spPr>
          <a:xfrm>
            <a:off x="3014136" y="2961384"/>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2pPr marL="0" lvl="1" fontAlgn="auto">
              <a:spcBef>
                <a:spcPts val="0"/>
              </a:spcBef>
              <a:spcAft>
                <a:spcPts val="0"/>
              </a:spcAft>
              <a:defRPr sz="1200"/>
            </a:lvl2pPr>
          </a:lstStyle>
          <a:p>
            <a:pPr lvl="1"/>
            <a:r>
              <a:rPr lang="en-US" dirty="0"/>
              <a:t>Locate/track friends, enemies</a:t>
            </a:r>
            <a:r>
              <a:rPr lang="en-US" dirty="0" smtClean="0"/>
              <a:t>, &amp; victims</a:t>
            </a:r>
            <a:endParaRPr lang="en-US" dirty="0"/>
          </a:p>
        </p:txBody>
      </p:sp>
      <p:sp>
        <p:nvSpPr>
          <p:cNvPr id="85" name="TextBox 84"/>
          <p:cNvSpPr txBox="1"/>
          <p:nvPr/>
        </p:nvSpPr>
        <p:spPr>
          <a:xfrm>
            <a:off x="3014136" y="2339557"/>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2pPr marL="0" lvl="1" fontAlgn="auto">
              <a:spcBef>
                <a:spcPts val="0"/>
              </a:spcBef>
              <a:spcAft>
                <a:spcPts val="0"/>
              </a:spcAft>
              <a:defRPr sz="1200"/>
            </a:lvl2pPr>
          </a:lstStyle>
          <a:p>
            <a:pPr lvl="1"/>
            <a:r>
              <a:rPr lang="en-US" dirty="0"/>
              <a:t>Understand prior interactions with </a:t>
            </a:r>
            <a:r>
              <a:rPr lang="en-US" dirty="0" smtClean="0"/>
              <a:t>friends &amp; leaders</a:t>
            </a:r>
            <a:endParaRPr lang="en-US" dirty="0"/>
          </a:p>
        </p:txBody>
      </p:sp>
      <p:sp>
        <p:nvSpPr>
          <p:cNvPr id="86" name="TextBox 85"/>
          <p:cNvSpPr txBox="1"/>
          <p:nvPr/>
        </p:nvSpPr>
        <p:spPr>
          <a:xfrm>
            <a:off x="3014136" y="3583211"/>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2pPr marL="0" lvl="1" fontAlgn="auto">
              <a:spcBef>
                <a:spcPts val="0"/>
              </a:spcBef>
              <a:spcAft>
                <a:spcPts val="0"/>
              </a:spcAft>
              <a:defRPr sz="1200"/>
            </a:lvl2pPr>
          </a:lstStyle>
          <a:p>
            <a:pPr lvl="1"/>
            <a:r>
              <a:rPr lang="en-US" dirty="0"/>
              <a:t>Find layouts of streets, landmarks</a:t>
            </a:r>
          </a:p>
        </p:txBody>
      </p:sp>
      <p:sp>
        <p:nvSpPr>
          <p:cNvPr id="87" name="TextBox 86"/>
          <p:cNvSpPr txBox="1"/>
          <p:nvPr/>
        </p:nvSpPr>
        <p:spPr>
          <a:xfrm>
            <a:off x="3014136" y="4205038"/>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2pPr marL="0" lvl="1" fontAlgn="auto">
              <a:spcBef>
                <a:spcPts val="0"/>
              </a:spcBef>
              <a:spcAft>
                <a:spcPts val="0"/>
              </a:spcAft>
              <a:defRPr sz="1200"/>
            </a:lvl2pPr>
          </a:lstStyle>
          <a:p>
            <a:r>
              <a:rPr lang="en-US" sz="1200" dirty="0"/>
              <a:t>Identify potentially “safe</a:t>
            </a:r>
            <a:r>
              <a:rPr lang="en-US" sz="1200" dirty="0" smtClean="0"/>
              <a:t>” &amp; “</a:t>
            </a:r>
            <a:r>
              <a:rPr lang="en-US" sz="1200" dirty="0"/>
              <a:t>unsafe” locations</a:t>
            </a:r>
          </a:p>
        </p:txBody>
      </p:sp>
      <p:sp>
        <p:nvSpPr>
          <p:cNvPr id="88" name="TextBox 87"/>
          <p:cNvSpPr txBox="1"/>
          <p:nvPr/>
        </p:nvSpPr>
        <p:spPr>
          <a:xfrm>
            <a:off x="3014136" y="4826865"/>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2pPr marL="0" lvl="1" fontAlgn="auto">
              <a:spcBef>
                <a:spcPts val="0"/>
              </a:spcBef>
              <a:spcAft>
                <a:spcPts val="0"/>
              </a:spcAft>
              <a:defRPr sz="1200"/>
            </a:lvl2pPr>
          </a:lstStyle>
          <a:p>
            <a:pPr lvl="1"/>
            <a:r>
              <a:rPr lang="en-US" dirty="0"/>
              <a:t>Plan safe, </a:t>
            </a:r>
            <a:r>
              <a:rPr lang="en-US" dirty="0" smtClean="0"/>
              <a:t>alternative, ingress &amp; egress </a:t>
            </a:r>
            <a:r>
              <a:rPr lang="en-US" dirty="0"/>
              <a:t>routes</a:t>
            </a:r>
          </a:p>
        </p:txBody>
      </p:sp>
      <p:sp>
        <p:nvSpPr>
          <p:cNvPr id="89" name="TextBox 88"/>
          <p:cNvSpPr txBox="1"/>
          <p:nvPr/>
        </p:nvSpPr>
        <p:spPr>
          <a:xfrm>
            <a:off x="3014136" y="5448691"/>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2pPr marL="0" lvl="1" fontAlgn="auto">
              <a:spcBef>
                <a:spcPts val="0"/>
              </a:spcBef>
              <a:spcAft>
                <a:spcPts val="0"/>
              </a:spcAft>
              <a:defRPr sz="1200"/>
            </a:lvl2pPr>
          </a:lstStyle>
          <a:p>
            <a:r>
              <a:rPr lang="en-US" sz="1200" dirty="0"/>
              <a:t>Communicate with nearby units, base stations</a:t>
            </a:r>
          </a:p>
        </p:txBody>
      </p:sp>
      <p:cxnSp>
        <p:nvCxnSpPr>
          <p:cNvPr id="90" name="Straight Arrow Connector 89"/>
          <p:cNvCxnSpPr>
            <a:endCxn id="83" idx="1"/>
          </p:cNvCxnSpPr>
          <p:nvPr/>
        </p:nvCxnSpPr>
        <p:spPr bwMode="auto">
          <a:xfrm>
            <a:off x="1509889" y="1946330"/>
            <a:ext cx="1504247"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91" name="Straight Arrow Connector 90"/>
          <p:cNvCxnSpPr/>
          <p:nvPr/>
        </p:nvCxnSpPr>
        <p:spPr bwMode="auto">
          <a:xfrm>
            <a:off x="1535290" y="2522060"/>
            <a:ext cx="1538111"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92" name="Straight Arrow Connector 91"/>
          <p:cNvCxnSpPr/>
          <p:nvPr/>
        </p:nvCxnSpPr>
        <p:spPr bwMode="auto">
          <a:xfrm>
            <a:off x="1535290" y="3227610"/>
            <a:ext cx="1538111"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93" name="Straight Arrow Connector 92"/>
          <p:cNvCxnSpPr/>
          <p:nvPr/>
        </p:nvCxnSpPr>
        <p:spPr bwMode="auto">
          <a:xfrm>
            <a:off x="1521179" y="3848494"/>
            <a:ext cx="1538111"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94" name="Straight Arrow Connector 93"/>
          <p:cNvCxnSpPr/>
          <p:nvPr/>
        </p:nvCxnSpPr>
        <p:spPr bwMode="auto">
          <a:xfrm>
            <a:off x="1521178" y="4469397"/>
            <a:ext cx="1538111"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95" name="Straight Arrow Connector 94"/>
          <p:cNvCxnSpPr/>
          <p:nvPr/>
        </p:nvCxnSpPr>
        <p:spPr bwMode="auto">
          <a:xfrm>
            <a:off x="1504246" y="5637794"/>
            <a:ext cx="1538111"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96" name="Straight Arrow Connector 95"/>
          <p:cNvCxnSpPr/>
          <p:nvPr/>
        </p:nvCxnSpPr>
        <p:spPr bwMode="auto">
          <a:xfrm>
            <a:off x="1515536" y="5084644"/>
            <a:ext cx="1538111"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97" name="Straight Arrow Connector 96"/>
          <p:cNvCxnSpPr>
            <a:endCxn id="83" idx="3"/>
          </p:cNvCxnSpPr>
          <p:nvPr/>
        </p:nvCxnSpPr>
        <p:spPr bwMode="auto">
          <a:xfrm flipH="1" flipV="1">
            <a:off x="5407712" y="1948563"/>
            <a:ext cx="2013756" cy="20328"/>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98" name="Straight Arrow Connector 97"/>
          <p:cNvCxnSpPr>
            <a:endCxn id="85" idx="3"/>
          </p:cNvCxnSpPr>
          <p:nvPr/>
        </p:nvCxnSpPr>
        <p:spPr bwMode="auto">
          <a:xfrm flipH="1" flipV="1">
            <a:off x="5407712" y="2570390"/>
            <a:ext cx="2010636" cy="26101"/>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99" name="Straight Arrow Connector 98"/>
          <p:cNvCxnSpPr/>
          <p:nvPr/>
        </p:nvCxnSpPr>
        <p:spPr bwMode="auto">
          <a:xfrm flipH="1" flipV="1">
            <a:off x="5412543" y="3189604"/>
            <a:ext cx="2026204" cy="6166"/>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100" name="Straight Arrow Connector 99"/>
          <p:cNvCxnSpPr/>
          <p:nvPr/>
        </p:nvCxnSpPr>
        <p:spPr bwMode="auto">
          <a:xfrm flipH="1" flipV="1">
            <a:off x="5410200" y="4460930"/>
            <a:ext cx="2026204" cy="6166"/>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101" name="Straight Arrow Connector 100"/>
          <p:cNvCxnSpPr/>
          <p:nvPr/>
        </p:nvCxnSpPr>
        <p:spPr bwMode="auto">
          <a:xfrm flipH="1" flipV="1">
            <a:off x="5410200" y="5070530"/>
            <a:ext cx="2026204" cy="6166"/>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102" name="Straight Arrow Connector 101"/>
          <p:cNvCxnSpPr/>
          <p:nvPr/>
        </p:nvCxnSpPr>
        <p:spPr bwMode="auto">
          <a:xfrm flipH="1" flipV="1">
            <a:off x="5407086" y="3823250"/>
            <a:ext cx="2026204" cy="6166"/>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103" name="Straight Arrow Connector 102"/>
          <p:cNvCxnSpPr/>
          <p:nvPr/>
        </p:nvCxnSpPr>
        <p:spPr bwMode="auto">
          <a:xfrm flipH="1" flipV="1">
            <a:off x="5378053" y="5677730"/>
            <a:ext cx="2026204" cy="6166"/>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sp>
        <p:nvSpPr>
          <p:cNvPr id="104" name="TextBox 103"/>
          <p:cNvSpPr txBox="1"/>
          <p:nvPr/>
        </p:nvSpPr>
        <p:spPr>
          <a:xfrm>
            <a:off x="7272000" y="1371290"/>
            <a:ext cx="1756763" cy="276999"/>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r>
              <a:rPr lang="en-US" sz="1200" dirty="0" smtClean="0"/>
              <a:t>Data Sources &amp; Assets</a:t>
            </a:r>
            <a:endParaRPr lang="en-US" sz="1200" dirty="0"/>
          </a:p>
        </p:txBody>
      </p:sp>
      <p:sp>
        <p:nvSpPr>
          <p:cNvPr id="105" name="TextBox 104"/>
          <p:cNvSpPr txBox="1"/>
          <p:nvPr/>
        </p:nvSpPr>
        <p:spPr>
          <a:xfrm>
            <a:off x="104282" y="1376810"/>
            <a:ext cx="1595885" cy="276999"/>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r>
              <a:rPr lang="en-US" sz="1200" dirty="0" smtClean="0"/>
              <a:t>Historical Databases</a:t>
            </a:r>
            <a:endParaRPr lang="en-US" sz="1200" dirty="0"/>
          </a:p>
        </p:txBody>
      </p:sp>
      <p:sp>
        <p:nvSpPr>
          <p:cNvPr id="106" name="TextBox 105"/>
          <p:cNvSpPr txBox="1"/>
          <p:nvPr/>
        </p:nvSpPr>
        <p:spPr>
          <a:xfrm>
            <a:off x="3006516" y="1376810"/>
            <a:ext cx="2531590" cy="276999"/>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r>
              <a:rPr lang="en-US" sz="1200" dirty="0" smtClean="0"/>
              <a:t>Tasks  in Achieving Mission Goals </a:t>
            </a:r>
            <a:endParaRPr lang="en-US" sz="1200" dirty="0"/>
          </a:p>
        </p:txBody>
      </p:sp>
      <p:sp>
        <p:nvSpPr>
          <p:cNvPr id="107" name="Rectangle 106"/>
          <p:cNvSpPr/>
          <p:nvPr/>
        </p:nvSpPr>
        <p:spPr>
          <a:xfrm>
            <a:off x="7543800" y="4896890"/>
            <a:ext cx="1100746" cy="1015663"/>
          </a:xfrm>
          <a:prstGeom prst="rect">
            <a:avLst/>
          </a:prstGeom>
        </p:spPr>
        <p:txBody>
          <a:bodyPr wrap="square">
            <a:spAutoFit/>
          </a:bodyPr>
          <a:lstStyle/>
          <a:p>
            <a:pPr fontAlgn="auto">
              <a:spcBef>
                <a:spcPts val="0"/>
              </a:spcBef>
              <a:spcAft>
                <a:spcPts val="0"/>
              </a:spcAft>
              <a:defRPr/>
            </a:pPr>
            <a:r>
              <a:rPr lang="en-US" sz="1200" dirty="0" smtClean="0"/>
              <a:t>UAV video feed, sensor information, handsets, location data</a:t>
            </a:r>
            <a:endParaRPr lang="en-US" sz="1200" dirty="0"/>
          </a:p>
        </p:txBody>
      </p:sp>
      <p:sp>
        <p:nvSpPr>
          <p:cNvPr id="108" name="Rectangle 107"/>
          <p:cNvSpPr/>
          <p:nvPr/>
        </p:nvSpPr>
        <p:spPr>
          <a:xfrm>
            <a:off x="378407" y="4720970"/>
            <a:ext cx="1189359" cy="830997"/>
          </a:xfrm>
          <a:prstGeom prst="rect">
            <a:avLst/>
          </a:prstGeom>
        </p:spPr>
        <p:txBody>
          <a:bodyPr wrap="square">
            <a:spAutoFit/>
          </a:bodyPr>
          <a:lstStyle/>
          <a:p>
            <a:pPr fontAlgn="auto">
              <a:spcBef>
                <a:spcPts val="0"/>
              </a:spcBef>
              <a:spcAft>
                <a:spcPts val="0"/>
              </a:spcAft>
              <a:defRPr/>
            </a:pPr>
            <a:r>
              <a:rPr lang="en-US" sz="1200" dirty="0"/>
              <a:t>Annotated  text, </a:t>
            </a:r>
            <a:r>
              <a:rPr lang="en-US" sz="1200" dirty="0" smtClean="0"/>
              <a:t>pictures</a:t>
            </a:r>
            <a:r>
              <a:rPr lang="en-US" sz="1200" dirty="0"/>
              <a:t>, </a:t>
            </a:r>
            <a:r>
              <a:rPr lang="en-US" sz="1200" dirty="0" smtClean="0"/>
              <a:t>video, geo-location data</a:t>
            </a:r>
            <a:endParaRPr lang="en-US" sz="1200" dirty="0"/>
          </a:p>
        </p:txBody>
      </p:sp>
      <p:sp>
        <p:nvSpPr>
          <p:cNvPr id="109" name="TextBox 108"/>
          <p:cNvSpPr txBox="1"/>
          <p:nvPr/>
        </p:nvSpPr>
        <p:spPr>
          <a:xfrm>
            <a:off x="3016759" y="6058293"/>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2pPr marL="0" lvl="1" fontAlgn="auto">
              <a:spcBef>
                <a:spcPts val="0"/>
              </a:spcBef>
              <a:spcAft>
                <a:spcPts val="0"/>
              </a:spcAft>
              <a:defRPr sz="1200"/>
            </a:lvl2pPr>
          </a:lstStyle>
          <a:p>
            <a:r>
              <a:rPr lang="en-US" sz="1200" dirty="0" err="1" smtClean="0">
                <a:solidFill>
                  <a:schemeClr val="tx1"/>
                </a:solidFill>
              </a:rPr>
              <a:t>Reachback</a:t>
            </a:r>
            <a:r>
              <a:rPr lang="en-US" sz="1200" dirty="0" smtClean="0">
                <a:solidFill>
                  <a:schemeClr val="tx1"/>
                </a:solidFill>
              </a:rPr>
              <a:t> to command centers, support (air/naval)</a:t>
            </a:r>
            <a:endParaRPr lang="en-US" sz="1200" dirty="0">
              <a:solidFill>
                <a:schemeClr val="tx1"/>
              </a:solidFill>
            </a:endParaRPr>
          </a:p>
        </p:txBody>
      </p:sp>
      <p:cxnSp>
        <p:nvCxnSpPr>
          <p:cNvPr id="110" name="Straight Arrow Connector 109"/>
          <p:cNvCxnSpPr/>
          <p:nvPr/>
        </p:nvCxnSpPr>
        <p:spPr bwMode="auto">
          <a:xfrm>
            <a:off x="1530518" y="6277216"/>
            <a:ext cx="1538111"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111" name="Straight Arrow Connector 110"/>
          <p:cNvCxnSpPr/>
          <p:nvPr/>
        </p:nvCxnSpPr>
        <p:spPr bwMode="auto">
          <a:xfrm flipH="1" flipV="1">
            <a:off x="5404325" y="6275249"/>
            <a:ext cx="2026204" cy="6166"/>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sp>
        <p:nvSpPr>
          <p:cNvPr id="2" name="Slide Number Placeholder 1"/>
          <p:cNvSpPr>
            <a:spLocks noGrp="1"/>
          </p:cNvSpPr>
          <p:nvPr>
            <p:ph type="sldNum" sz="quarter" idx="12"/>
          </p:nvPr>
        </p:nvSpPr>
        <p:spPr/>
        <p:txBody>
          <a:bodyPr/>
          <a:lstStyle/>
          <a:p>
            <a:fld id="{5163728A-5C6C-4DC9-ACFF-9E47917C1905}" type="slidenum">
              <a:rPr lang="en-US" smtClean="0"/>
              <a:pPr/>
              <a:t>7</a:t>
            </a:fld>
            <a:endParaRPr lang="en-US"/>
          </a:p>
        </p:txBody>
      </p:sp>
    </p:spTree>
    <p:extLst>
      <p:ext uri="{BB962C8B-B14F-4D97-AF65-F5344CB8AC3E}">
        <p14:creationId xmlns:p14="http://schemas.microsoft.com/office/powerpoint/2010/main" val="3926072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rot="5400000">
            <a:off x="-1186830" y="3155634"/>
            <a:ext cx="4205108" cy="118798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ＭＳ Ｐゴシック" pitchFamily="1" charset="-128"/>
            </a:endParaRPr>
          </a:p>
        </p:txBody>
      </p:sp>
      <p:sp>
        <p:nvSpPr>
          <p:cNvPr id="8" name="Rectangle 7"/>
          <p:cNvSpPr/>
          <p:nvPr/>
        </p:nvSpPr>
        <p:spPr bwMode="auto">
          <a:xfrm rot="5400000">
            <a:off x="6004278" y="3079348"/>
            <a:ext cx="4205110" cy="134055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ＭＳ Ｐゴシック" pitchFamily="1" charset="-128"/>
            </a:endParaRPr>
          </a:p>
        </p:txBody>
      </p:sp>
      <p:pic>
        <p:nvPicPr>
          <p:cNvPr id="9" name="Picture 2"/>
          <p:cNvPicPr>
            <a:picLocks noChangeAspect="1" noChangeArrowheads="1"/>
          </p:cNvPicPr>
          <p:nvPr/>
        </p:nvPicPr>
        <p:blipFill>
          <a:blip r:embed="rId3" cstate="print"/>
          <a:srcRect/>
          <a:stretch>
            <a:fillRect/>
          </a:stretch>
        </p:blipFill>
        <p:spPr bwMode="auto">
          <a:xfrm rot="1350565">
            <a:off x="8349035" y="2545038"/>
            <a:ext cx="337580" cy="564002"/>
          </a:xfrm>
          <a:prstGeom prst="rect">
            <a:avLst/>
          </a:prstGeom>
          <a:noFill/>
          <a:ln w="9525">
            <a:noFill/>
            <a:miter lim="800000"/>
            <a:headEnd/>
            <a:tailEnd/>
          </a:ln>
        </p:spPr>
      </p:pic>
      <p:pic>
        <p:nvPicPr>
          <p:cNvPr id="10" name="Picture 2"/>
          <p:cNvPicPr>
            <a:picLocks noChangeAspect="1" noChangeArrowheads="1"/>
          </p:cNvPicPr>
          <p:nvPr/>
        </p:nvPicPr>
        <p:blipFill>
          <a:blip r:embed="rId4" cstate="print"/>
          <a:srcRect/>
          <a:stretch>
            <a:fillRect/>
          </a:stretch>
        </p:blipFill>
        <p:spPr bwMode="auto">
          <a:xfrm>
            <a:off x="7501808" y="4120907"/>
            <a:ext cx="813434" cy="476250"/>
          </a:xfrm>
          <a:prstGeom prst="rect">
            <a:avLst/>
          </a:prstGeom>
          <a:noFill/>
          <a:ln w="9525">
            <a:noFill/>
            <a:miter lim="800000"/>
            <a:headEnd/>
            <a:tailEnd/>
          </a:ln>
        </p:spPr>
      </p:pic>
      <p:pic>
        <p:nvPicPr>
          <p:cNvPr id="11" name="Picture 7" descr="C:\Documents and Settings\ejm\Local Settings\Temporary Internet Files\Content.IE5\LJBM0CLU\MC900329964[1].wmf"/>
          <p:cNvPicPr>
            <a:picLocks noChangeAspect="1" noChangeArrowheads="1"/>
          </p:cNvPicPr>
          <p:nvPr/>
        </p:nvPicPr>
        <p:blipFill>
          <a:blip r:embed="rId5" cstate="print"/>
          <a:srcRect/>
          <a:stretch>
            <a:fillRect/>
          </a:stretch>
        </p:blipFill>
        <p:spPr bwMode="auto">
          <a:xfrm>
            <a:off x="8245635" y="4016717"/>
            <a:ext cx="477853" cy="671135"/>
          </a:xfrm>
          <a:prstGeom prst="rect">
            <a:avLst/>
          </a:prstGeom>
          <a:noFill/>
        </p:spPr>
      </p:pic>
      <p:pic>
        <p:nvPicPr>
          <p:cNvPr id="12" name="Picture 8"/>
          <p:cNvPicPr>
            <a:picLocks noChangeAspect="1" noChangeArrowheads="1"/>
          </p:cNvPicPr>
          <p:nvPr/>
        </p:nvPicPr>
        <p:blipFill>
          <a:blip r:embed="rId6" cstate="print"/>
          <a:srcRect/>
          <a:stretch>
            <a:fillRect/>
          </a:stretch>
        </p:blipFill>
        <p:spPr bwMode="auto">
          <a:xfrm>
            <a:off x="7690204" y="2931692"/>
            <a:ext cx="647700" cy="647700"/>
          </a:xfrm>
          <a:prstGeom prst="rect">
            <a:avLst/>
          </a:prstGeom>
          <a:noFill/>
          <a:ln w="9525">
            <a:noFill/>
            <a:miter lim="800000"/>
            <a:headEnd/>
            <a:tailEnd/>
          </a:ln>
        </p:spPr>
      </p:pic>
      <p:pic>
        <p:nvPicPr>
          <p:cNvPr id="13" name="Picture 10"/>
          <p:cNvPicPr>
            <a:picLocks noChangeAspect="1" noChangeArrowheads="1"/>
          </p:cNvPicPr>
          <p:nvPr/>
        </p:nvPicPr>
        <p:blipFill>
          <a:blip r:embed="rId7" cstate="print"/>
          <a:srcRect/>
          <a:stretch>
            <a:fillRect/>
          </a:stretch>
        </p:blipFill>
        <p:spPr bwMode="auto">
          <a:xfrm>
            <a:off x="7645578" y="3518218"/>
            <a:ext cx="957261" cy="554887"/>
          </a:xfrm>
          <a:prstGeom prst="rect">
            <a:avLst/>
          </a:prstGeom>
          <a:noFill/>
          <a:ln w="9525">
            <a:noFill/>
            <a:miter lim="800000"/>
            <a:headEnd/>
            <a:tailEnd/>
          </a:ln>
        </p:spPr>
      </p:pic>
      <p:pic>
        <p:nvPicPr>
          <p:cNvPr id="14" name="Picture 11"/>
          <p:cNvPicPr>
            <a:picLocks noChangeAspect="1" noChangeArrowheads="1"/>
          </p:cNvPicPr>
          <p:nvPr/>
        </p:nvPicPr>
        <p:blipFill>
          <a:blip r:embed="rId8" cstate="print"/>
          <a:srcRect/>
          <a:stretch>
            <a:fillRect/>
          </a:stretch>
        </p:blipFill>
        <p:spPr bwMode="auto">
          <a:xfrm>
            <a:off x="7688264" y="1832437"/>
            <a:ext cx="679893" cy="452438"/>
          </a:xfrm>
          <a:prstGeom prst="rect">
            <a:avLst/>
          </a:prstGeom>
          <a:noFill/>
          <a:ln w="9525">
            <a:noFill/>
            <a:miter lim="800000"/>
            <a:headEnd/>
            <a:tailEnd/>
          </a:ln>
        </p:spPr>
      </p:pic>
      <p:pic>
        <p:nvPicPr>
          <p:cNvPr id="15" name="Picture 16"/>
          <p:cNvPicPr>
            <a:picLocks noChangeAspect="1" noChangeArrowheads="1"/>
          </p:cNvPicPr>
          <p:nvPr/>
        </p:nvPicPr>
        <p:blipFill>
          <a:blip r:embed="rId9" cstate="print"/>
          <a:srcRect/>
          <a:stretch>
            <a:fillRect/>
          </a:stretch>
        </p:blipFill>
        <p:spPr bwMode="auto">
          <a:xfrm>
            <a:off x="7720719" y="2329855"/>
            <a:ext cx="528637" cy="528637"/>
          </a:xfrm>
          <a:prstGeom prst="rect">
            <a:avLst/>
          </a:prstGeom>
          <a:noFill/>
          <a:ln w="9525">
            <a:noFill/>
            <a:miter lim="800000"/>
            <a:headEnd/>
            <a:tailEnd/>
          </a:ln>
        </p:spPr>
      </p:pic>
      <p:grpSp>
        <p:nvGrpSpPr>
          <p:cNvPr id="3" name="Group 27"/>
          <p:cNvGrpSpPr/>
          <p:nvPr/>
        </p:nvGrpSpPr>
        <p:grpSpPr>
          <a:xfrm>
            <a:off x="409634" y="2179577"/>
            <a:ext cx="946551" cy="1155786"/>
            <a:chOff x="3048000" y="381000"/>
            <a:chExt cx="1164079" cy="1549796"/>
          </a:xfrm>
        </p:grpSpPr>
        <p:pic>
          <p:nvPicPr>
            <p:cNvPr id="25" name="Picture 2"/>
            <p:cNvPicPr>
              <a:picLocks noChangeAspect="1" noChangeArrowheads="1"/>
            </p:cNvPicPr>
            <p:nvPr/>
          </p:nvPicPr>
          <p:blipFill>
            <a:blip r:embed="rId10" cstate="print"/>
            <a:srcRect/>
            <a:stretch>
              <a:fillRect/>
            </a:stretch>
          </p:blipFill>
          <p:spPr bwMode="auto">
            <a:xfrm>
              <a:off x="3048000" y="381000"/>
              <a:ext cx="838200" cy="670560"/>
            </a:xfrm>
            <a:prstGeom prst="rect">
              <a:avLst/>
            </a:prstGeom>
            <a:noFill/>
            <a:ln w="9525">
              <a:noFill/>
              <a:miter lim="800000"/>
              <a:headEnd/>
              <a:tailEnd/>
            </a:ln>
          </p:spPr>
        </p:pic>
        <p:pic>
          <p:nvPicPr>
            <p:cNvPr id="26" name="Picture 6"/>
            <p:cNvPicPr>
              <a:picLocks noChangeAspect="1" noChangeArrowheads="1"/>
            </p:cNvPicPr>
            <p:nvPr/>
          </p:nvPicPr>
          <p:blipFill>
            <a:blip r:embed="rId11" cstate="print"/>
            <a:srcRect/>
            <a:stretch>
              <a:fillRect/>
            </a:stretch>
          </p:blipFill>
          <p:spPr bwMode="auto">
            <a:xfrm>
              <a:off x="3200399" y="1123050"/>
              <a:ext cx="1011680" cy="807746"/>
            </a:xfrm>
            <a:prstGeom prst="rect">
              <a:avLst/>
            </a:prstGeom>
            <a:noFill/>
            <a:ln w="9525">
              <a:noFill/>
              <a:miter lim="800000"/>
              <a:headEnd/>
              <a:tailEnd/>
            </a:ln>
          </p:spPr>
        </p:pic>
      </p:grpSp>
      <p:grpSp>
        <p:nvGrpSpPr>
          <p:cNvPr id="4" name="Group 38"/>
          <p:cNvGrpSpPr/>
          <p:nvPr/>
        </p:nvGrpSpPr>
        <p:grpSpPr>
          <a:xfrm>
            <a:off x="460019" y="3306549"/>
            <a:ext cx="756840" cy="883571"/>
            <a:chOff x="349250" y="2023068"/>
            <a:chExt cx="930771" cy="1184782"/>
          </a:xfrm>
        </p:grpSpPr>
        <p:pic>
          <p:nvPicPr>
            <p:cNvPr id="22" name="Picture 7"/>
            <p:cNvPicPr>
              <a:picLocks noChangeAspect="1" noChangeArrowheads="1"/>
            </p:cNvPicPr>
            <p:nvPr/>
          </p:nvPicPr>
          <p:blipFill>
            <a:blip r:embed="rId12" cstate="print"/>
            <a:srcRect/>
            <a:stretch>
              <a:fillRect/>
            </a:stretch>
          </p:blipFill>
          <p:spPr bwMode="auto">
            <a:xfrm>
              <a:off x="349250" y="2393037"/>
              <a:ext cx="456604" cy="571202"/>
            </a:xfrm>
            <a:prstGeom prst="rect">
              <a:avLst/>
            </a:prstGeom>
            <a:noFill/>
            <a:ln w="9525">
              <a:noFill/>
              <a:miter lim="800000"/>
              <a:headEnd/>
              <a:tailEnd/>
            </a:ln>
          </p:spPr>
        </p:pic>
        <p:pic>
          <p:nvPicPr>
            <p:cNvPr id="23" name="Picture 8"/>
            <p:cNvPicPr>
              <a:picLocks noChangeAspect="1" noChangeArrowheads="1"/>
            </p:cNvPicPr>
            <p:nvPr/>
          </p:nvPicPr>
          <p:blipFill>
            <a:blip r:embed="rId13" cstate="print"/>
            <a:srcRect/>
            <a:stretch>
              <a:fillRect/>
            </a:stretch>
          </p:blipFill>
          <p:spPr bwMode="auto">
            <a:xfrm>
              <a:off x="568772" y="2682077"/>
              <a:ext cx="348307" cy="525773"/>
            </a:xfrm>
            <a:prstGeom prst="rect">
              <a:avLst/>
            </a:prstGeom>
            <a:noFill/>
            <a:ln w="9525">
              <a:noFill/>
              <a:miter lim="800000"/>
              <a:headEnd/>
              <a:tailEnd/>
            </a:ln>
          </p:spPr>
        </p:pic>
        <p:pic>
          <p:nvPicPr>
            <p:cNvPr id="24" name="Picture 9"/>
            <p:cNvPicPr>
              <a:picLocks noChangeAspect="1" noChangeArrowheads="1"/>
            </p:cNvPicPr>
            <p:nvPr/>
          </p:nvPicPr>
          <p:blipFill>
            <a:blip r:embed="rId14" cstate="print"/>
            <a:srcRect/>
            <a:stretch>
              <a:fillRect/>
            </a:stretch>
          </p:blipFill>
          <p:spPr bwMode="auto">
            <a:xfrm>
              <a:off x="697558" y="2023068"/>
              <a:ext cx="582463" cy="662126"/>
            </a:xfrm>
            <a:prstGeom prst="rect">
              <a:avLst/>
            </a:prstGeom>
            <a:noFill/>
            <a:ln w="9525">
              <a:noFill/>
              <a:miter lim="800000"/>
              <a:headEnd/>
              <a:tailEnd/>
            </a:ln>
          </p:spPr>
        </p:pic>
      </p:grpSp>
      <p:pic>
        <p:nvPicPr>
          <p:cNvPr id="20" name="Picture 19" descr="ChasingScott4.bmp"/>
          <p:cNvPicPr/>
          <p:nvPr/>
        </p:nvPicPr>
        <p:blipFill>
          <a:blip r:embed="rId15" cstate="print"/>
          <a:srcRect l="4546" r="4546"/>
          <a:stretch>
            <a:fillRect/>
          </a:stretch>
        </p:blipFill>
        <p:spPr bwMode="gray">
          <a:xfrm>
            <a:off x="424359" y="1711998"/>
            <a:ext cx="732750" cy="439518"/>
          </a:xfrm>
          <a:prstGeom prst="rect">
            <a:avLst/>
          </a:prstGeom>
          <a:noFill/>
          <a:ln w="9525">
            <a:noFill/>
            <a:miter lim="800000"/>
            <a:headEnd/>
            <a:tailEnd/>
          </a:ln>
        </p:spPr>
      </p:pic>
      <p:pic>
        <p:nvPicPr>
          <p:cNvPr id="28" name="Picture 6"/>
          <p:cNvPicPr>
            <a:picLocks noChangeAspect="1" noChangeArrowheads="1"/>
          </p:cNvPicPr>
          <p:nvPr/>
        </p:nvPicPr>
        <p:blipFill>
          <a:blip r:embed="rId16" cstate="print"/>
          <a:srcRect/>
          <a:stretch>
            <a:fillRect/>
          </a:stretch>
        </p:blipFill>
        <p:spPr bwMode="auto">
          <a:xfrm>
            <a:off x="733775" y="2332883"/>
            <a:ext cx="651642" cy="377952"/>
          </a:xfrm>
          <a:prstGeom prst="rect">
            <a:avLst/>
          </a:prstGeom>
          <a:noFill/>
          <a:ln w="9525">
            <a:noFill/>
            <a:miter lim="800000"/>
            <a:headEnd/>
            <a:tailEnd/>
          </a:ln>
        </p:spPr>
      </p:pic>
      <p:sp>
        <p:nvSpPr>
          <p:cNvPr id="30" name="TextBox 29"/>
          <p:cNvSpPr txBox="1"/>
          <p:nvPr/>
        </p:nvSpPr>
        <p:spPr>
          <a:xfrm>
            <a:off x="3014136" y="1644245"/>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0" lvl="1" fontAlgn="auto">
              <a:spcBef>
                <a:spcPts val="0"/>
              </a:spcBef>
              <a:spcAft>
                <a:spcPts val="0"/>
              </a:spcAft>
              <a:defRPr/>
            </a:pPr>
            <a:r>
              <a:rPr lang="en-US" sz="1200" dirty="0"/>
              <a:t>Identify friends &amp; relevant info (</a:t>
            </a:r>
            <a:r>
              <a:rPr lang="en-US" sz="1200" dirty="0" smtClean="0"/>
              <a:t>e.g., </a:t>
            </a:r>
            <a:r>
              <a:rPr lang="en-US" sz="1200" dirty="0"/>
              <a:t>visual  id, languages) </a:t>
            </a:r>
          </a:p>
        </p:txBody>
      </p:sp>
      <p:sp>
        <p:nvSpPr>
          <p:cNvPr id="31" name="TextBox 30"/>
          <p:cNvSpPr txBox="1"/>
          <p:nvPr/>
        </p:nvSpPr>
        <p:spPr>
          <a:xfrm>
            <a:off x="3014136" y="2887899"/>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2pPr marL="0" lvl="1" fontAlgn="auto">
              <a:spcBef>
                <a:spcPts val="0"/>
              </a:spcBef>
              <a:spcAft>
                <a:spcPts val="0"/>
              </a:spcAft>
              <a:defRPr sz="1200"/>
            </a:lvl2pPr>
          </a:lstStyle>
          <a:p>
            <a:pPr lvl="1"/>
            <a:r>
              <a:rPr lang="en-US" dirty="0"/>
              <a:t>Locate/track friends, enemies</a:t>
            </a:r>
            <a:r>
              <a:rPr lang="en-US" dirty="0" smtClean="0"/>
              <a:t>, &amp; victims</a:t>
            </a:r>
            <a:endParaRPr lang="en-US" dirty="0"/>
          </a:p>
        </p:txBody>
      </p:sp>
      <p:sp>
        <p:nvSpPr>
          <p:cNvPr id="32" name="TextBox 31"/>
          <p:cNvSpPr txBox="1"/>
          <p:nvPr/>
        </p:nvSpPr>
        <p:spPr>
          <a:xfrm>
            <a:off x="3014136" y="2266072"/>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2pPr marL="0" lvl="1" fontAlgn="auto">
              <a:spcBef>
                <a:spcPts val="0"/>
              </a:spcBef>
              <a:spcAft>
                <a:spcPts val="0"/>
              </a:spcAft>
              <a:defRPr sz="1200"/>
            </a:lvl2pPr>
          </a:lstStyle>
          <a:p>
            <a:pPr lvl="1"/>
            <a:r>
              <a:rPr lang="en-US" dirty="0"/>
              <a:t>Understand prior interactions with </a:t>
            </a:r>
            <a:r>
              <a:rPr lang="en-US" dirty="0" smtClean="0"/>
              <a:t>friends &amp; leaders</a:t>
            </a:r>
            <a:endParaRPr lang="en-US" dirty="0"/>
          </a:p>
        </p:txBody>
      </p:sp>
      <p:sp>
        <p:nvSpPr>
          <p:cNvPr id="33" name="TextBox 32"/>
          <p:cNvSpPr txBox="1"/>
          <p:nvPr/>
        </p:nvSpPr>
        <p:spPr>
          <a:xfrm>
            <a:off x="3014136" y="3509726"/>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2pPr marL="0" lvl="1" fontAlgn="auto">
              <a:spcBef>
                <a:spcPts val="0"/>
              </a:spcBef>
              <a:spcAft>
                <a:spcPts val="0"/>
              </a:spcAft>
              <a:defRPr sz="1200"/>
            </a:lvl2pPr>
          </a:lstStyle>
          <a:p>
            <a:pPr lvl="1"/>
            <a:r>
              <a:rPr lang="en-US" dirty="0"/>
              <a:t>Find layouts of streets, landmarks</a:t>
            </a:r>
          </a:p>
        </p:txBody>
      </p:sp>
      <p:sp>
        <p:nvSpPr>
          <p:cNvPr id="34" name="TextBox 33"/>
          <p:cNvSpPr txBox="1"/>
          <p:nvPr/>
        </p:nvSpPr>
        <p:spPr>
          <a:xfrm>
            <a:off x="3014136" y="4131553"/>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2pPr marL="0" lvl="1" fontAlgn="auto">
              <a:spcBef>
                <a:spcPts val="0"/>
              </a:spcBef>
              <a:spcAft>
                <a:spcPts val="0"/>
              </a:spcAft>
              <a:defRPr sz="1200"/>
            </a:lvl2pPr>
          </a:lstStyle>
          <a:p>
            <a:r>
              <a:rPr lang="en-US" sz="1200" dirty="0"/>
              <a:t>Identify potentially “safe</a:t>
            </a:r>
            <a:r>
              <a:rPr lang="en-US" sz="1200" dirty="0" smtClean="0"/>
              <a:t>” &amp; “</a:t>
            </a:r>
            <a:r>
              <a:rPr lang="en-US" sz="1200" dirty="0"/>
              <a:t>unsafe” locations</a:t>
            </a:r>
          </a:p>
        </p:txBody>
      </p:sp>
      <p:sp>
        <p:nvSpPr>
          <p:cNvPr id="35" name="TextBox 34"/>
          <p:cNvSpPr txBox="1"/>
          <p:nvPr/>
        </p:nvSpPr>
        <p:spPr>
          <a:xfrm>
            <a:off x="3014136" y="4753380"/>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2pPr marL="0" lvl="1" fontAlgn="auto">
              <a:spcBef>
                <a:spcPts val="0"/>
              </a:spcBef>
              <a:spcAft>
                <a:spcPts val="0"/>
              </a:spcAft>
              <a:defRPr sz="1200"/>
            </a:lvl2pPr>
          </a:lstStyle>
          <a:p>
            <a:pPr lvl="1"/>
            <a:r>
              <a:rPr lang="en-US" dirty="0"/>
              <a:t>Plan safe, </a:t>
            </a:r>
            <a:r>
              <a:rPr lang="en-US" dirty="0" smtClean="0"/>
              <a:t>alternative, ingress &amp; egress </a:t>
            </a:r>
            <a:r>
              <a:rPr lang="en-US" dirty="0"/>
              <a:t>routes</a:t>
            </a:r>
          </a:p>
        </p:txBody>
      </p:sp>
      <p:sp>
        <p:nvSpPr>
          <p:cNvPr id="36" name="TextBox 35"/>
          <p:cNvSpPr txBox="1"/>
          <p:nvPr/>
        </p:nvSpPr>
        <p:spPr>
          <a:xfrm>
            <a:off x="3014136" y="5375206"/>
            <a:ext cx="2393576" cy="461665"/>
          </a:xfrm>
          <a:prstGeom prst="rect">
            <a:avLst/>
          </a:prstGeom>
          <a:ln>
            <a:solidFill>
              <a:schemeClr val="bg1">
                <a:lumMod val="75000"/>
              </a:schemeClr>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2pPr marL="0" lvl="1" fontAlgn="auto">
              <a:spcBef>
                <a:spcPts val="0"/>
              </a:spcBef>
              <a:spcAft>
                <a:spcPts val="0"/>
              </a:spcAft>
              <a:defRPr sz="1200"/>
            </a:lvl2pPr>
          </a:lstStyle>
          <a:p>
            <a:r>
              <a:rPr lang="en-US" sz="1200" dirty="0"/>
              <a:t>Communicate with nearby units, base stations</a:t>
            </a:r>
          </a:p>
        </p:txBody>
      </p:sp>
      <p:cxnSp>
        <p:nvCxnSpPr>
          <p:cNvPr id="40" name="Straight Arrow Connector 39"/>
          <p:cNvCxnSpPr>
            <a:endCxn id="30" idx="1"/>
          </p:cNvCxnSpPr>
          <p:nvPr/>
        </p:nvCxnSpPr>
        <p:spPr bwMode="auto">
          <a:xfrm>
            <a:off x="1509889" y="1872845"/>
            <a:ext cx="1504247"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41" name="Straight Arrow Connector 40"/>
          <p:cNvCxnSpPr/>
          <p:nvPr/>
        </p:nvCxnSpPr>
        <p:spPr bwMode="auto">
          <a:xfrm>
            <a:off x="1535290" y="2448575"/>
            <a:ext cx="1538111"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42" name="Straight Arrow Connector 41"/>
          <p:cNvCxnSpPr/>
          <p:nvPr/>
        </p:nvCxnSpPr>
        <p:spPr bwMode="auto">
          <a:xfrm>
            <a:off x="1535290" y="3154125"/>
            <a:ext cx="1538111"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43" name="Straight Arrow Connector 42"/>
          <p:cNvCxnSpPr/>
          <p:nvPr/>
        </p:nvCxnSpPr>
        <p:spPr bwMode="auto">
          <a:xfrm>
            <a:off x="1521179" y="3775009"/>
            <a:ext cx="1538111"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44" name="Straight Arrow Connector 43"/>
          <p:cNvCxnSpPr/>
          <p:nvPr/>
        </p:nvCxnSpPr>
        <p:spPr bwMode="auto">
          <a:xfrm>
            <a:off x="1521178" y="4395912"/>
            <a:ext cx="1538111"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45" name="Straight Arrow Connector 44"/>
          <p:cNvCxnSpPr/>
          <p:nvPr/>
        </p:nvCxnSpPr>
        <p:spPr bwMode="auto">
          <a:xfrm>
            <a:off x="1504246" y="5564309"/>
            <a:ext cx="1538111"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46" name="Straight Arrow Connector 45"/>
          <p:cNvCxnSpPr/>
          <p:nvPr/>
        </p:nvCxnSpPr>
        <p:spPr bwMode="auto">
          <a:xfrm>
            <a:off x="1515536" y="5011159"/>
            <a:ext cx="1538111" cy="2233"/>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48" name="Straight Arrow Connector 47"/>
          <p:cNvCxnSpPr>
            <a:endCxn id="30" idx="3"/>
          </p:cNvCxnSpPr>
          <p:nvPr/>
        </p:nvCxnSpPr>
        <p:spPr bwMode="auto">
          <a:xfrm flipH="1" flipV="1">
            <a:off x="5407712" y="1875078"/>
            <a:ext cx="2013756" cy="20328"/>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59" name="Straight Arrow Connector 58"/>
          <p:cNvCxnSpPr>
            <a:endCxn id="32" idx="3"/>
          </p:cNvCxnSpPr>
          <p:nvPr/>
        </p:nvCxnSpPr>
        <p:spPr bwMode="auto">
          <a:xfrm flipH="1" flipV="1">
            <a:off x="5407712" y="2496905"/>
            <a:ext cx="2010636" cy="26101"/>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60" name="Straight Arrow Connector 59"/>
          <p:cNvCxnSpPr/>
          <p:nvPr/>
        </p:nvCxnSpPr>
        <p:spPr bwMode="auto">
          <a:xfrm flipH="1" flipV="1">
            <a:off x="5412543" y="3116119"/>
            <a:ext cx="2026204" cy="6166"/>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64" name="Straight Arrow Connector 63"/>
          <p:cNvCxnSpPr/>
          <p:nvPr/>
        </p:nvCxnSpPr>
        <p:spPr bwMode="auto">
          <a:xfrm flipH="1" flipV="1">
            <a:off x="5410200" y="4387445"/>
            <a:ext cx="2026204" cy="6166"/>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65" name="Straight Arrow Connector 64"/>
          <p:cNvCxnSpPr/>
          <p:nvPr/>
        </p:nvCxnSpPr>
        <p:spPr bwMode="auto">
          <a:xfrm flipH="1" flipV="1">
            <a:off x="5410200" y="4997045"/>
            <a:ext cx="2026204" cy="6166"/>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66" name="Straight Arrow Connector 65"/>
          <p:cNvCxnSpPr/>
          <p:nvPr/>
        </p:nvCxnSpPr>
        <p:spPr bwMode="auto">
          <a:xfrm flipH="1" flipV="1">
            <a:off x="5407086" y="3749765"/>
            <a:ext cx="2026204" cy="6166"/>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cxnSp>
        <p:nvCxnSpPr>
          <p:cNvPr id="67" name="Straight Arrow Connector 66"/>
          <p:cNvCxnSpPr/>
          <p:nvPr/>
        </p:nvCxnSpPr>
        <p:spPr bwMode="auto">
          <a:xfrm flipH="1" flipV="1">
            <a:off x="5378053" y="5604245"/>
            <a:ext cx="2026204" cy="6166"/>
          </a:xfrm>
          <a:prstGeom prst="straightConnector1">
            <a:avLst/>
          </a:prstGeom>
          <a:solidFill>
            <a:srgbClr val="5CA1FB"/>
          </a:solidFill>
          <a:ln w="38100" cap="flat" cmpd="sng" algn="ctr">
            <a:solidFill>
              <a:schemeClr val="bg1">
                <a:lumMod val="65000"/>
                <a:alpha val="70000"/>
              </a:schemeClr>
            </a:solidFill>
            <a:prstDash val="solid"/>
            <a:round/>
            <a:headEnd type="none" w="med" len="med"/>
            <a:tailEnd type="arrow"/>
          </a:ln>
          <a:effectLst/>
        </p:spPr>
      </p:cxnSp>
      <p:sp>
        <p:nvSpPr>
          <p:cNvPr id="69" name="TextBox 68"/>
          <p:cNvSpPr txBox="1"/>
          <p:nvPr/>
        </p:nvSpPr>
        <p:spPr>
          <a:xfrm>
            <a:off x="104282" y="1303325"/>
            <a:ext cx="1595885" cy="276999"/>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r>
              <a:rPr lang="en-US" sz="1200" dirty="0" smtClean="0"/>
              <a:t>Historical Databases</a:t>
            </a:r>
            <a:endParaRPr lang="en-US" sz="1200" dirty="0"/>
          </a:p>
        </p:txBody>
      </p:sp>
      <p:sp>
        <p:nvSpPr>
          <p:cNvPr id="70" name="TextBox 69"/>
          <p:cNvSpPr txBox="1"/>
          <p:nvPr/>
        </p:nvSpPr>
        <p:spPr>
          <a:xfrm>
            <a:off x="3006516" y="1303325"/>
            <a:ext cx="2531590" cy="276999"/>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r>
              <a:rPr lang="en-US" sz="1200" dirty="0" smtClean="0"/>
              <a:t>Tasks  in Achieving Mission Goals </a:t>
            </a:r>
            <a:endParaRPr lang="en-US" sz="1200" dirty="0"/>
          </a:p>
        </p:txBody>
      </p:sp>
      <p:sp>
        <p:nvSpPr>
          <p:cNvPr id="73" name="Rectangle 72"/>
          <p:cNvSpPr/>
          <p:nvPr/>
        </p:nvSpPr>
        <p:spPr>
          <a:xfrm>
            <a:off x="7543800" y="4823405"/>
            <a:ext cx="1100746" cy="1015663"/>
          </a:xfrm>
          <a:prstGeom prst="rect">
            <a:avLst/>
          </a:prstGeom>
        </p:spPr>
        <p:txBody>
          <a:bodyPr wrap="square">
            <a:spAutoFit/>
          </a:bodyPr>
          <a:lstStyle/>
          <a:p>
            <a:pPr fontAlgn="auto">
              <a:spcBef>
                <a:spcPts val="0"/>
              </a:spcBef>
              <a:spcAft>
                <a:spcPts val="0"/>
              </a:spcAft>
              <a:defRPr/>
            </a:pPr>
            <a:r>
              <a:rPr lang="en-US" sz="1200" dirty="0" smtClean="0"/>
              <a:t>UAV video feed, sensor information, handsets, location data</a:t>
            </a:r>
            <a:endParaRPr lang="en-US" sz="1200" dirty="0"/>
          </a:p>
        </p:txBody>
      </p:sp>
      <p:sp>
        <p:nvSpPr>
          <p:cNvPr id="74" name="Rectangle 73"/>
          <p:cNvSpPr/>
          <p:nvPr/>
        </p:nvSpPr>
        <p:spPr>
          <a:xfrm>
            <a:off x="378407" y="4647485"/>
            <a:ext cx="1189359" cy="1015663"/>
          </a:xfrm>
          <a:prstGeom prst="rect">
            <a:avLst/>
          </a:prstGeom>
        </p:spPr>
        <p:txBody>
          <a:bodyPr wrap="square">
            <a:spAutoFit/>
          </a:bodyPr>
          <a:lstStyle/>
          <a:p>
            <a:pPr fontAlgn="auto">
              <a:spcBef>
                <a:spcPts val="0"/>
              </a:spcBef>
              <a:spcAft>
                <a:spcPts val="0"/>
              </a:spcAft>
              <a:defRPr/>
            </a:pPr>
            <a:r>
              <a:rPr lang="en-US" sz="1200" dirty="0"/>
              <a:t>Annotated  text, </a:t>
            </a:r>
            <a:endParaRPr lang="en-US" sz="1200" dirty="0" smtClean="0"/>
          </a:p>
          <a:p>
            <a:pPr fontAlgn="auto">
              <a:spcBef>
                <a:spcPts val="0"/>
              </a:spcBef>
              <a:spcAft>
                <a:spcPts val="0"/>
              </a:spcAft>
              <a:defRPr/>
            </a:pPr>
            <a:r>
              <a:rPr lang="en-US" sz="1200" dirty="0" smtClean="0"/>
              <a:t>pictures</a:t>
            </a:r>
            <a:r>
              <a:rPr lang="en-US" sz="1200" dirty="0"/>
              <a:t>, </a:t>
            </a:r>
            <a:r>
              <a:rPr lang="en-US" sz="1200" dirty="0" smtClean="0"/>
              <a:t>video</a:t>
            </a:r>
          </a:p>
          <a:p>
            <a:pPr fontAlgn="auto">
              <a:spcBef>
                <a:spcPts val="0"/>
              </a:spcBef>
              <a:spcAft>
                <a:spcPts val="0"/>
              </a:spcAft>
              <a:defRPr/>
            </a:pPr>
            <a:r>
              <a:rPr lang="en-US" sz="1200" dirty="0" smtClean="0"/>
              <a:t>geo</a:t>
            </a:r>
            <a:r>
              <a:rPr lang="en-US" sz="1200" dirty="0"/>
              <a:t>-location data</a:t>
            </a:r>
          </a:p>
        </p:txBody>
      </p:sp>
      <p:sp>
        <p:nvSpPr>
          <p:cNvPr id="49" name="Rounded Rectangle 48"/>
          <p:cNvSpPr/>
          <p:nvPr/>
        </p:nvSpPr>
        <p:spPr bwMode="auto">
          <a:xfrm>
            <a:off x="1044219" y="5282176"/>
            <a:ext cx="6973271" cy="612934"/>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317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800" i="0" u="none" strike="noStrike" cap="none" normalizeH="0" baseline="0" dirty="0" smtClean="0">
                <a:ln>
                  <a:noFill/>
                </a:ln>
                <a:solidFill>
                  <a:schemeClr val="tx1"/>
                </a:solidFill>
                <a:effectLst/>
                <a:ea typeface="ＭＳ Ｐゴシック" pitchFamily="1" charset="-128"/>
              </a:rPr>
              <a:t>Current </a:t>
            </a:r>
            <a:r>
              <a:rPr lang="en-US" sz="1800" dirty="0" smtClean="0">
                <a:ea typeface="ＭＳ Ｐゴシック" pitchFamily="1" charset="-128"/>
              </a:rPr>
              <a:t>SA application works with handhelds coordinated with a server over IP and assumes unobstructed GPS  </a:t>
            </a:r>
            <a:endParaRPr kumimoji="0" lang="en-US" sz="1800" i="0" u="none" strike="noStrike" cap="none" normalizeH="0" baseline="0" dirty="0" smtClean="0">
              <a:ln>
                <a:noFill/>
              </a:ln>
              <a:solidFill>
                <a:schemeClr val="tx1"/>
              </a:solidFill>
              <a:effectLst/>
              <a:ea typeface="ＭＳ Ｐゴシック" pitchFamily="1" charset="-128"/>
            </a:endParaRPr>
          </a:p>
        </p:txBody>
      </p:sp>
      <p:grpSp>
        <p:nvGrpSpPr>
          <p:cNvPr id="53" name="Group 52"/>
          <p:cNvGrpSpPr/>
          <p:nvPr/>
        </p:nvGrpSpPr>
        <p:grpSpPr>
          <a:xfrm>
            <a:off x="2646486" y="1991242"/>
            <a:ext cx="5383822" cy="2273722"/>
            <a:chOff x="2646486" y="1893277"/>
            <a:chExt cx="5383822" cy="2273722"/>
          </a:xfrm>
          <a:effectLst>
            <a:outerShdw blurRad="50800" dist="38100" algn="l" rotWithShape="0">
              <a:prstClr val="black">
                <a:alpha val="40000"/>
              </a:prstClr>
            </a:outerShdw>
          </a:effectLst>
        </p:grpSpPr>
        <p:pic>
          <p:nvPicPr>
            <p:cNvPr id="3074" name="Picture 2"/>
            <p:cNvPicPr>
              <a:picLocks noChangeAspect="1" noChangeArrowheads="1"/>
            </p:cNvPicPr>
            <p:nvPr/>
          </p:nvPicPr>
          <p:blipFill>
            <a:blip r:embed="rId17" cstate="print"/>
            <a:srcRect/>
            <a:stretch>
              <a:fillRect/>
            </a:stretch>
          </p:blipFill>
          <p:spPr bwMode="auto">
            <a:xfrm>
              <a:off x="4999160" y="2151551"/>
              <a:ext cx="3031148" cy="2015448"/>
            </a:xfrm>
            <a:prstGeom prst="rect">
              <a:avLst/>
            </a:prstGeom>
            <a:noFill/>
            <a:ln w="9525">
              <a:solidFill>
                <a:srgbClr val="0070C0"/>
              </a:solidFill>
              <a:miter lim="800000"/>
              <a:headEnd/>
              <a:tailEnd/>
            </a:ln>
          </p:spPr>
        </p:pic>
        <p:sp>
          <p:nvSpPr>
            <p:cNvPr id="50" name="Freeform 49"/>
            <p:cNvSpPr/>
            <p:nvPr/>
          </p:nvSpPr>
          <p:spPr bwMode="auto">
            <a:xfrm>
              <a:off x="2942493" y="3221893"/>
              <a:ext cx="3270740" cy="801076"/>
            </a:xfrm>
            <a:custGeom>
              <a:avLst/>
              <a:gdLst>
                <a:gd name="connsiteX0" fmla="*/ 2534139 w 2534139"/>
                <a:gd name="connsiteY0" fmla="*/ 377092 h 801076"/>
                <a:gd name="connsiteX1" fmla="*/ 2041769 w 2534139"/>
                <a:gd name="connsiteY1" fmla="*/ 60569 h 801076"/>
                <a:gd name="connsiteX2" fmla="*/ 1361831 w 2534139"/>
                <a:gd name="connsiteY2" fmla="*/ 740507 h 801076"/>
                <a:gd name="connsiteX3" fmla="*/ 212969 w 2534139"/>
                <a:gd name="connsiteY3" fmla="*/ 423984 h 801076"/>
                <a:gd name="connsiteX4" fmla="*/ 84015 w 2534139"/>
                <a:gd name="connsiteY4" fmla="*/ 25400 h 80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139" h="801076">
                  <a:moveTo>
                    <a:pt x="2534139" y="377092"/>
                  </a:moveTo>
                  <a:cubicBezTo>
                    <a:pt x="2385646" y="188546"/>
                    <a:pt x="2237154" y="0"/>
                    <a:pt x="2041769" y="60569"/>
                  </a:cubicBezTo>
                  <a:cubicBezTo>
                    <a:pt x="1846384" y="121138"/>
                    <a:pt x="1666631" y="679938"/>
                    <a:pt x="1361831" y="740507"/>
                  </a:cubicBezTo>
                  <a:cubicBezTo>
                    <a:pt x="1057031" y="801076"/>
                    <a:pt x="425938" y="543169"/>
                    <a:pt x="212969" y="423984"/>
                  </a:cubicBezTo>
                  <a:cubicBezTo>
                    <a:pt x="0" y="304800"/>
                    <a:pt x="42007" y="165100"/>
                    <a:pt x="84015" y="25400"/>
                  </a:cubicBezTo>
                </a:path>
              </a:pathLst>
            </a:custGeom>
            <a:noFill/>
            <a:ln w="38100" cap="flat" cmpd="sng" algn="ctr">
              <a:solidFill>
                <a:srgbClr val="0070C0"/>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a typeface="ＭＳ Ｐゴシック" pitchFamily="1" charset="-128"/>
              </a:endParaRPr>
            </a:p>
          </p:txBody>
        </p:sp>
        <p:pic>
          <p:nvPicPr>
            <p:cNvPr id="3075" name="Picture 3"/>
            <p:cNvPicPr>
              <a:picLocks noChangeAspect="1" noChangeArrowheads="1"/>
            </p:cNvPicPr>
            <p:nvPr/>
          </p:nvPicPr>
          <p:blipFill>
            <a:blip r:embed="rId18" cstate="print"/>
            <a:srcRect/>
            <a:stretch>
              <a:fillRect/>
            </a:stretch>
          </p:blipFill>
          <p:spPr bwMode="auto">
            <a:xfrm>
              <a:off x="2646486" y="1893277"/>
              <a:ext cx="1905000" cy="1524000"/>
            </a:xfrm>
            <a:prstGeom prst="rect">
              <a:avLst/>
            </a:prstGeom>
            <a:noFill/>
            <a:ln w="9525">
              <a:solidFill>
                <a:srgbClr val="0070C0"/>
              </a:solidFill>
              <a:miter lim="800000"/>
              <a:headEnd/>
              <a:tailEnd/>
            </a:ln>
          </p:spPr>
        </p:pic>
      </p:grpSp>
      <p:sp>
        <p:nvSpPr>
          <p:cNvPr id="55" name="TextBox 54"/>
          <p:cNvSpPr txBox="1"/>
          <p:nvPr/>
        </p:nvSpPr>
        <p:spPr>
          <a:xfrm>
            <a:off x="7272000" y="1297805"/>
            <a:ext cx="1756763" cy="276999"/>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r>
              <a:rPr lang="en-US" sz="1200" dirty="0" smtClean="0"/>
              <a:t>Data Sources &amp; Assets</a:t>
            </a:r>
            <a:endParaRPr lang="en-US" sz="1200" dirty="0"/>
          </a:p>
        </p:txBody>
      </p:sp>
      <p:sp>
        <p:nvSpPr>
          <p:cNvPr id="56" name="Rounded Rectangle 55"/>
          <p:cNvSpPr/>
          <p:nvPr/>
        </p:nvSpPr>
        <p:spPr>
          <a:xfrm>
            <a:off x="87518" y="6183499"/>
            <a:ext cx="3813243" cy="510778"/>
          </a:xfrm>
          <a:prstGeom prst="roundRect">
            <a:avLst/>
          </a:prstGeom>
          <a:solidFill>
            <a:srgbClr val="CCFFCC">
              <a:alpha val="90000"/>
            </a:srgbClr>
          </a:solidFill>
          <a:ln>
            <a:solidFill>
              <a:srgbClr val="CCFFCC"/>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defRPr/>
            </a:pPr>
            <a:r>
              <a:rPr lang="en-US" sz="1200" b="1" dirty="0" smtClean="0">
                <a:solidFill>
                  <a:schemeClr val="dk1"/>
                </a:solidFill>
              </a:rPr>
              <a:t>Problem</a:t>
            </a:r>
            <a:r>
              <a:rPr lang="en-US" sz="1200" dirty="0" smtClean="0">
                <a:solidFill>
                  <a:schemeClr val="dk1"/>
                </a:solidFill>
              </a:rPr>
              <a:t>: </a:t>
            </a:r>
            <a:r>
              <a:rPr lang="en-US" sz="1200" dirty="0"/>
              <a:t>W</a:t>
            </a:r>
            <a:r>
              <a:rPr lang="en-US" sz="1200" dirty="0" smtClean="0"/>
              <a:t>hat if the mission is set in a canopied jungle, or the adversary has the ability to spoof GPS?</a:t>
            </a:r>
            <a:endParaRPr lang="en-US" sz="1200" dirty="0" smtClean="0">
              <a:solidFill>
                <a:schemeClr val="dk1"/>
              </a:solidFill>
            </a:endParaRPr>
          </a:p>
        </p:txBody>
      </p:sp>
      <p:sp>
        <p:nvSpPr>
          <p:cNvPr id="57" name="Rectangle 56"/>
          <p:cNvSpPr/>
          <p:nvPr/>
        </p:nvSpPr>
        <p:spPr bwMode="auto">
          <a:xfrm>
            <a:off x="314139" y="5928256"/>
            <a:ext cx="1071278" cy="228600"/>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600" b="1" i="0" u="none" strike="noStrike" cap="none" normalizeH="0" baseline="0" dirty="0" smtClean="0">
                <a:ln>
                  <a:noFill/>
                </a:ln>
                <a:solidFill>
                  <a:schemeClr val="bg1"/>
                </a:solidFill>
                <a:effectLst/>
                <a:latin typeface="Arial" charset="0"/>
                <a:ea typeface="ＭＳ Ｐゴシック" pitchFamily="1" charset="-128"/>
              </a:rPr>
              <a:t>Task</a:t>
            </a:r>
            <a:r>
              <a:rPr kumimoji="0" lang="en-US" sz="1600" b="1" i="0" u="none" strike="noStrike" cap="none" normalizeH="0" dirty="0" smtClean="0">
                <a:ln>
                  <a:noFill/>
                </a:ln>
                <a:solidFill>
                  <a:schemeClr val="bg1"/>
                </a:solidFill>
                <a:effectLst/>
                <a:latin typeface="Arial" charset="0"/>
                <a:ea typeface="ＭＳ Ｐゴシック" pitchFamily="1" charset="-128"/>
              </a:rPr>
              <a:t> 1</a:t>
            </a:r>
            <a:endParaRPr kumimoji="0" lang="en-US" sz="1600" b="1" i="0" u="none" strike="noStrike" cap="none" normalizeH="0" baseline="0" dirty="0" smtClean="0">
              <a:ln>
                <a:noFill/>
              </a:ln>
              <a:solidFill>
                <a:schemeClr val="bg1"/>
              </a:solidFill>
              <a:effectLst/>
              <a:latin typeface="Arial" charset="0"/>
              <a:ea typeface="ＭＳ Ｐゴシック" pitchFamily="1" charset="-128"/>
            </a:endParaRPr>
          </a:p>
        </p:txBody>
      </p:sp>
      <p:sp>
        <p:nvSpPr>
          <p:cNvPr id="58" name="Rounded Rectangle 57"/>
          <p:cNvSpPr/>
          <p:nvPr/>
        </p:nvSpPr>
        <p:spPr>
          <a:xfrm>
            <a:off x="4551486" y="6190379"/>
            <a:ext cx="4300684" cy="510778"/>
          </a:xfrm>
          <a:prstGeom prst="roundRect">
            <a:avLst/>
          </a:prstGeom>
          <a:solidFill>
            <a:srgbClr val="CCFFCC">
              <a:alpha val="90000"/>
            </a:srgbClr>
          </a:solidFill>
          <a:ln>
            <a:solidFill>
              <a:srgbClr val="CCFFCC"/>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1200" b="1" dirty="0"/>
              <a:t>Problem:</a:t>
            </a:r>
            <a:r>
              <a:rPr lang="en-US" sz="1200" dirty="0"/>
              <a:t> W</a:t>
            </a:r>
            <a:r>
              <a:rPr lang="en-US" sz="1200" dirty="0" smtClean="0"/>
              <a:t>hat if the mission is set in a network challenged environment, and has a large number of participants?</a:t>
            </a:r>
            <a:endParaRPr lang="en-US" sz="1200" dirty="0"/>
          </a:p>
        </p:txBody>
      </p:sp>
      <p:sp>
        <p:nvSpPr>
          <p:cNvPr id="61" name="Rectangle 60"/>
          <p:cNvSpPr/>
          <p:nvPr/>
        </p:nvSpPr>
        <p:spPr bwMode="auto">
          <a:xfrm>
            <a:off x="7729361" y="5899363"/>
            <a:ext cx="1047750" cy="228600"/>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none" lIns="0" tIns="0" rIns="0" bIns="0" numCol="1" rtlCol="0" anchor="ctr" anchorCtr="0" compatLnSpc="1">
            <a:prstTxWarp prst="textNoShape">
              <a:avLst/>
            </a:prstTxWarp>
          </a:bodyPr>
          <a:lstStyle/>
          <a:p>
            <a:pPr algn="ctr">
              <a:spcBef>
                <a:spcPct val="50000"/>
              </a:spcBef>
            </a:pPr>
            <a:r>
              <a:rPr lang="en-US" sz="1600" b="1" dirty="0">
                <a:solidFill>
                  <a:schemeClr val="bg1"/>
                </a:solidFill>
                <a:ea typeface="ＭＳ Ｐゴシック" pitchFamily="1" charset="-128"/>
              </a:rPr>
              <a:t>Task 2</a:t>
            </a:r>
          </a:p>
        </p:txBody>
      </p:sp>
      <p:sp>
        <p:nvSpPr>
          <p:cNvPr id="63" name="Rounded Rectangle 62"/>
          <p:cNvSpPr/>
          <p:nvPr/>
        </p:nvSpPr>
        <p:spPr bwMode="auto">
          <a:xfrm>
            <a:off x="608122" y="989402"/>
            <a:ext cx="8168989" cy="320088"/>
          </a:xfrm>
          <a:prstGeom prst="roundRect">
            <a:avLst/>
          </a:prstGeom>
          <a:solidFill>
            <a:schemeClr val="accent2">
              <a:lumMod val="60000"/>
              <a:lumOff val="40000"/>
              <a:alpha val="50000"/>
            </a:schemeClr>
          </a:solidFill>
          <a:ln>
            <a:solidFill>
              <a:schemeClr val="accent2">
                <a:lumMod val="60000"/>
                <a:lumOff val="40000"/>
              </a:schemeClr>
            </a:solidFill>
          </a:ln>
        </p:spPr>
        <p:txBody>
          <a:bodyPr wrap="square" rtlCol="0">
            <a:spAutoFit/>
          </a:bodyPr>
          <a:lstStyle/>
          <a:p>
            <a:pPr>
              <a:lnSpc>
                <a:spcPct val="80000"/>
              </a:lnSpc>
            </a:pPr>
            <a:r>
              <a:rPr lang="en-US" sz="1600" b="1" dirty="0"/>
              <a:t>Mission: </a:t>
            </a:r>
            <a:r>
              <a:rPr lang="en-US" sz="1600" dirty="0"/>
              <a:t>Extract NGO aid workers who are being threatened by </a:t>
            </a:r>
            <a:r>
              <a:rPr lang="en-US" sz="1600" dirty="0" smtClean="0"/>
              <a:t>insurgents in </a:t>
            </a:r>
            <a:r>
              <a:rPr lang="en-US" sz="1600" dirty="0"/>
              <a:t>a </a:t>
            </a:r>
            <a:r>
              <a:rPr lang="en-US" sz="1600" dirty="0" smtClean="0"/>
              <a:t>village.</a:t>
            </a:r>
            <a:endParaRPr lang="en-US" sz="1600" dirty="0"/>
          </a:p>
        </p:txBody>
      </p:sp>
      <p:sp>
        <p:nvSpPr>
          <p:cNvPr id="2" name="Title 1"/>
          <p:cNvSpPr>
            <a:spLocks noGrp="1"/>
          </p:cNvSpPr>
          <p:nvPr>
            <p:ph type="title"/>
          </p:nvPr>
        </p:nvSpPr>
        <p:spPr>
          <a:xfrm>
            <a:off x="176923" y="111667"/>
            <a:ext cx="7447676" cy="682625"/>
          </a:xfrm>
        </p:spPr>
        <p:txBody>
          <a:bodyPr/>
          <a:lstStyle/>
          <a:p>
            <a:r>
              <a:rPr lang="en-US" dirty="0" smtClean="0"/>
              <a:t>Baseline Application and Example Changes</a:t>
            </a:r>
            <a:endParaRPr lang="en-US" dirty="0"/>
          </a:p>
        </p:txBody>
      </p:sp>
      <p:sp>
        <p:nvSpPr>
          <p:cNvPr id="5" name="Slide Number Placeholder 4"/>
          <p:cNvSpPr>
            <a:spLocks noGrp="1"/>
          </p:cNvSpPr>
          <p:nvPr>
            <p:ph type="sldNum" sz="quarter" idx="12"/>
          </p:nvPr>
        </p:nvSpPr>
        <p:spPr/>
        <p:txBody>
          <a:bodyPr/>
          <a:lstStyle/>
          <a:p>
            <a:fld id="{5163728A-5C6C-4DC9-ACFF-9E47917C1905}" type="slidenum">
              <a:rPr lang="en-US" smtClean="0"/>
              <a:pPr/>
              <a:t>8</a:t>
            </a:fld>
            <a:endParaRPr lang="en-US"/>
          </a:p>
        </p:txBody>
      </p:sp>
    </p:spTree>
    <p:extLst>
      <p:ext uri="{BB962C8B-B14F-4D97-AF65-F5344CB8AC3E}">
        <p14:creationId xmlns:p14="http://schemas.microsoft.com/office/powerpoint/2010/main" val="16129506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6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Concepts and Assumptions</a:t>
            </a:r>
            <a:endParaRPr lang="en-US" dirty="0"/>
          </a:p>
        </p:txBody>
      </p:sp>
      <p:sp>
        <p:nvSpPr>
          <p:cNvPr id="3" name="Content Placeholder 2"/>
          <p:cNvSpPr>
            <a:spLocks noGrp="1"/>
          </p:cNvSpPr>
          <p:nvPr>
            <p:ph idx="1"/>
          </p:nvPr>
        </p:nvSpPr>
        <p:spPr>
          <a:xfrm>
            <a:off x="457200" y="1126066"/>
            <a:ext cx="8229600" cy="4525963"/>
          </a:xfrm>
        </p:spPr>
        <p:txBody>
          <a:bodyPr/>
          <a:lstStyle/>
          <a:p>
            <a:r>
              <a:rPr lang="en-US" sz="2400" dirty="0" smtClean="0"/>
              <a:t>Concepts</a:t>
            </a:r>
          </a:p>
          <a:p>
            <a:pPr lvl="1"/>
            <a:r>
              <a:rPr lang="en-US" sz="2000" dirty="0" smtClean="0"/>
              <a:t>Granularity – DFUs </a:t>
            </a:r>
            <a:r>
              <a:rPr lang="en-US" sz="1400" b="1" dirty="0" smtClean="0">
                <a:solidFill>
                  <a:srgbClr val="FF0000"/>
                </a:solidFill>
              </a:rPr>
              <a:t>//Note to Matt- explain </a:t>
            </a:r>
            <a:r>
              <a:rPr lang="en-US" sz="1400" b="1" dirty="0">
                <a:solidFill>
                  <a:srgbClr val="FF0000"/>
                </a:solidFill>
              </a:rPr>
              <a:t>without wrapping ourselves in a death spiral</a:t>
            </a:r>
            <a:r>
              <a:rPr lang="en-US" sz="1400" b="1" dirty="0" smtClean="0">
                <a:solidFill>
                  <a:srgbClr val="FF0000"/>
                </a:solidFill>
              </a:rPr>
              <a:t>//</a:t>
            </a:r>
          </a:p>
          <a:p>
            <a:pPr lvl="1"/>
            <a:r>
              <a:rPr lang="en-US" sz="2000" dirty="0" smtClean="0"/>
              <a:t>RDF knowledge repository </a:t>
            </a:r>
          </a:p>
          <a:p>
            <a:pPr lvl="1"/>
            <a:r>
              <a:rPr lang="en-US" sz="2000" dirty="0" smtClean="0"/>
              <a:t>Basic mutation operations: replace, add, delete</a:t>
            </a:r>
          </a:p>
          <a:p>
            <a:pPr lvl="1"/>
            <a:r>
              <a:rPr lang="en-US" sz="2000" dirty="0" smtClean="0"/>
              <a:t>Offline source code evolution and online hot swap/bytecode rewriting</a:t>
            </a:r>
          </a:p>
          <a:p>
            <a:r>
              <a:rPr lang="en-US" sz="2400" dirty="0" smtClean="0"/>
              <a:t>Assumptions</a:t>
            </a:r>
          </a:p>
          <a:p>
            <a:pPr lvl="1"/>
            <a:r>
              <a:rPr lang="en-US" sz="2000" dirty="0" smtClean="0"/>
              <a:t>What is give to us – functional spec</a:t>
            </a:r>
          </a:p>
          <a:p>
            <a:pPr lvl="1"/>
            <a:r>
              <a:rPr lang="en-US" sz="2000" dirty="0"/>
              <a:t>W</a:t>
            </a:r>
            <a:r>
              <a:rPr lang="en-US" sz="2000" dirty="0" smtClean="0"/>
              <a:t>hat are we deriving/inferring – extra-functional (dependency, usage)</a:t>
            </a:r>
          </a:p>
          <a:p>
            <a:pPr lvl="1"/>
            <a:r>
              <a:rPr lang="en-US" sz="2000" dirty="0" smtClean="0"/>
              <a:t>Control Points – simplifying assumption indicating which parts of the code are adaptable (not every line of code is) </a:t>
            </a:r>
            <a:r>
              <a:rPr lang="en-US" sz="1600" b="1" dirty="0" smtClean="0">
                <a:solidFill>
                  <a:srgbClr val="FF0000"/>
                </a:solidFill>
              </a:rPr>
              <a:t>//Note to Matt: explain without wrapping ourselves in a death spiral//</a:t>
            </a:r>
          </a:p>
          <a:p>
            <a:pPr lvl="1"/>
            <a:r>
              <a:rPr lang="en-US" sz="2000" dirty="0" smtClean="0">
                <a:solidFill>
                  <a:srgbClr val="FF0000"/>
                </a:solidFill>
              </a:rPr>
              <a:t>Others, if any </a:t>
            </a:r>
            <a:r>
              <a:rPr lang="en-US" sz="1600" dirty="0" smtClean="0">
                <a:solidFill>
                  <a:srgbClr val="FF0000"/>
                </a:solidFill>
              </a:rPr>
              <a:t>//</a:t>
            </a:r>
            <a:r>
              <a:rPr lang="en-US" sz="1600" b="1" dirty="0" smtClean="0">
                <a:solidFill>
                  <a:srgbClr val="FF0000"/>
                </a:solidFill>
              </a:rPr>
              <a:t>Note to Matt: remove, if there is none//</a:t>
            </a:r>
            <a:endParaRPr lang="en-US" sz="2000" dirty="0">
              <a:solidFill>
                <a:srgbClr val="FF0000"/>
              </a:solidFill>
            </a:endParaRPr>
          </a:p>
        </p:txBody>
      </p:sp>
      <p:sp>
        <p:nvSpPr>
          <p:cNvPr id="4" name="Slide Number Placeholder 3"/>
          <p:cNvSpPr>
            <a:spLocks noGrp="1"/>
          </p:cNvSpPr>
          <p:nvPr>
            <p:ph type="sldNum" sz="quarter" idx="12"/>
          </p:nvPr>
        </p:nvSpPr>
        <p:spPr/>
        <p:txBody>
          <a:bodyPr/>
          <a:lstStyle/>
          <a:p>
            <a:fld id="{0840E6D7-221B-40B7-B50C-C3B5231B0D1A}" type="slidenum">
              <a:rPr lang="en-US" smtClean="0"/>
              <a:pPr/>
              <a:t>9</a:t>
            </a:fld>
            <a:endParaRPr lang="en-US"/>
          </a:p>
        </p:txBody>
      </p:sp>
    </p:spTree>
    <p:extLst>
      <p:ext uri="{BB962C8B-B14F-4D97-AF65-F5344CB8AC3E}">
        <p14:creationId xmlns:p14="http://schemas.microsoft.com/office/powerpoint/2010/main" val="4115624192"/>
      </p:ext>
    </p:extLst>
  </p:cSld>
  <p:clrMapOvr>
    <a:masterClrMapping/>
  </p:clrMapOvr>
  <p:timing>
    <p:tnLst>
      <p:par>
        <p:cTn id="1" dur="indefinite" restart="never" nodeType="tmRoot"/>
      </p:par>
    </p:tnLst>
  </p:timing>
</p:sld>
</file>

<file path=ppt/theme/theme1.xml><?xml version="1.0" encoding="utf-8"?>
<a:theme xmlns:a="http://schemas.openxmlformats.org/drawingml/2006/main" name="1_BBN-RTN-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BBN-RTN-Template</Template>
  <TotalTime>46052</TotalTime>
  <Words>5595</Words>
  <Application>Microsoft Office PowerPoint</Application>
  <PresentationFormat>On-screen Show (4:3)</PresentationFormat>
  <Paragraphs>712</Paragraphs>
  <Slides>56</Slides>
  <Notes>15</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56</vt:i4>
      </vt:variant>
      <vt:variant>
        <vt:lpstr>Custom Shows</vt:lpstr>
      </vt:variant>
      <vt:variant>
        <vt:i4>2</vt:i4>
      </vt:variant>
    </vt:vector>
  </HeadingPairs>
  <TitlesOfParts>
    <vt:vector size="64" baseType="lpstr">
      <vt:lpstr>ＭＳ Ｐゴシック</vt:lpstr>
      <vt:lpstr>Arial</vt:lpstr>
      <vt:lpstr>Arial Narrow</vt:lpstr>
      <vt:lpstr>Calibri</vt:lpstr>
      <vt:lpstr>Wingdings</vt:lpstr>
      <vt:lpstr>1_BBN-RTN-Template</vt:lpstr>
      <vt:lpstr>PowerPoint Presentation</vt:lpstr>
      <vt:lpstr>Agenda</vt:lpstr>
      <vt:lpstr>Program Review</vt:lpstr>
      <vt:lpstr>Outline</vt:lpstr>
      <vt:lpstr>IMMoRTALS Platform and Domain</vt:lpstr>
      <vt:lpstr>The Tactical SA Domain Offers a Rich Context for Program Evolution </vt:lpstr>
      <vt:lpstr>Example Mission, Supporting SA Data &amp; Hardware/Software Resources</vt:lpstr>
      <vt:lpstr>Baseline Application and Example Changes</vt:lpstr>
      <vt:lpstr>Key Concepts and Assumptions</vt:lpstr>
      <vt:lpstr>Two Flavors of Change Handling</vt:lpstr>
      <vt:lpstr>Approach: Deriving Program Evolution    </vt:lpstr>
      <vt:lpstr>Approach: Deriving Evolution (contd) </vt:lpstr>
      <vt:lpstr>IMMoRTALS System Overview</vt:lpstr>
      <vt:lpstr>Phase 1 CPs</vt:lpstr>
      <vt:lpstr>CPs and the SA Mission Relevance</vt:lpstr>
      <vt:lpstr>CP 1: Respond to Mission Requirement Changes </vt:lpstr>
      <vt:lpstr>CP1: Substitute and Massage the Code</vt:lpstr>
      <vt:lpstr>CP 2: Respond to Mission Requirement  and Target Environment Change</vt:lpstr>
      <vt:lpstr>CP 2: Synthesize and Add Code That Relieves the Pressure on Bandwidth </vt:lpstr>
      <vt:lpstr>Programmatics</vt:lpstr>
      <vt:lpstr>Program Status/Summary of Progress</vt:lpstr>
      <vt:lpstr>Major Achievements</vt:lpstr>
      <vt:lpstr>R&amp;D Spotlight</vt:lpstr>
      <vt:lpstr>IMMoRTALS R&amp;D Areas</vt:lpstr>
      <vt:lpstr>Placeholder to insert the final versions of </vt:lpstr>
      <vt:lpstr>Phase 1 workshop</vt:lpstr>
      <vt:lpstr>Workshop Physical Assets</vt:lpstr>
      <vt:lpstr>Workshop Programmatics</vt:lpstr>
      <vt:lpstr>LL Interaction</vt:lpstr>
      <vt:lpstr>LL’s API Doc</vt:lpstr>
      <vt:lpstr>LL’s API Doc continued</vt:lpstr>
      <vt:lpstr>Overall Experience</vt:lpstr>
      <vt:lpstr>One Example: Complexity </vt:lpstr>
      <vt:lpstr>Looking ahead at Phase 2</vt:lpstr>
      <vt:lpstr>Phase 2 Technology Push </vt:lpstr>
      <vt:lpstr>Progression of CPs </vt:lpstr>
      <vt:lpstr>Demo</vt:lpstr>
      <vt:lpstr>Conceptual Outline</vt:lpstr>
      <vt:lpstr>Demo Overview</vt:lpstr>
      <vt:lpstr>Demo Notional Scenario</vt:lpstr>
      <vt:lpstr>Baseline application</vt:lpstr>
      <vt:lpstr> Linkage to Evaluation</vt:lpstr>
      <vt:lpstr>TA4 interface: DAS Status</vt:lpstr>
      <vt:lpstr>Intent Validation</vt:lpstr>
      <vt:lpstr>TA4 interface: Intent Validation</vt:lpstr>
      <vt:lpstr>Tech Transition</vt:lpstr>
      <vt:lpstr>IMMoRTALS is Well Positioned for Transition </vt:lpstr>
      <vt:lpstr>Transition Targets</vt:lpstr>
      <vt:lpstr>Transition Options </vt:lpstr>
      <vt:lpstr>Usability </vt:lpstr>
      <vt:lpstr>Usability: Audience</vt:lpstr>
      <vt:lpstr>Consider the ATAK/TAKServer Maintainers</vt:lpstr>
      <vt:lpstr>Other Potential Users </vt:lpstr>
      <vt:lpstr>Usability: A Concrete Idea</vt:lpstr>
      <vt:lpstr>Conclusion, Action Items</vt:lpstr>
      <vt:lpstr>Summary </vt:lpstr>
      <vt:lpstr>Custom Show 1</vt:lpstr>
      <vt:lpstr>Custom Show 2</vt:lpstr>
    </vt:vector>
  </TitlesOfParts>
  <Company>BBN Technologies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A3</dc:subject>
  <dc:creator>Partha Pal</dc:creator>
  <cp:lastModifiedBy>Partha Pal</cp:lastModifiedBy>
  <cp:revision>2417</cp:revision>
  <cp:lastPrinted>2015-11-30T19:39:18Z</cp:lastPrinted>
  <dcterms:created xsi:type="dcterms:W3CDTF">2010-07-09T13:55:20Z</dcterms:created>
  <dcterms:modified xsi:type="dcterms:W3CDTF">2017-01-28T13:36:57Z</dcterms:modified>
</cp:coreProperties>
</file>